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95" r:id="rId5"/>
    <p:sldId id="337" r:id="rId6"/>
    <p:sldId id="336" r:id="rId7"/>
    <p:sldId id="269" r:id="rId8"/>
    <p:sldId id="355" r:id="rId9"/>
    <p:sldId id="390" r:id="rId10"/>
    <p:sldId id="391" r:id="rId11"/>
    <p:sldId id="392" r:id="rId12"/>
    <p:sldId id="959" r:id="rId13"/>
    <p:sldId id="335" r:id="rId14"/>
    <p:sldId id="356" r:id="rId15"/>
    <p:sldId id="967" r:id="rId16"/>
    <p:sldId id="317" r:id="rId17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mas Fleischmann" initials="TF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18D27-B63B-4251-81C2-D4590FB34AFA}" v="5" dt="2026-03-19T10:19:42.4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2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803E2-195A-4AD3-BCAE-9124E9CAE077}" type="datetimeFigureOut">
              <a:rPr lang="de-DE" smtClean="0"/>
              <a:t>19.03.2026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F10DD-82DC-4062-B4D6-187EB0D47F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232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>
            <a:extLst>
              <a:ext uri="{FF2B5EF4-FFF2-40B4-BE49-F238E27FC236}">
                <a16:creationId xmlns:a16="http://schemas.microsoft.com/office/drawing/2014/main" id="{3913EF1B-0E37-4348-B678-5D889DD92A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9" name="Notizenplatzhalter 2">
            <a:extLst>
              <a:ext uri="{FF2B5EF4-FFF2-40B4-BE49-F238E27FC236}">
                <a16:creationId xmlns:a16="http://schemas.microsoft.com/office/drawing/2014/main" id="{2D04A875-B634-7CCC-A799-CA15D67874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/>
              <a:t>Bildquelle: https://de.wikipedia.org/wiki/Datei:Bayern_Regierungsbezirke.svg </a:t>
            </a:r>
          </a:p>
        </p:txBody>
      </p:sp>
      <p:sp>
        <p:nvSpPr>
          <p:cNvPr id="4100" name="Foliennummernplatzhalter 3">
            <a:extLst>
              <a:ext uri="{FF2B5EF4-FFF2-40B4-BE49-F238E27FC236}">
                <a16:creationId xmlns:a16="http://schemas.microsoft.com/office/drawing/2014/main" id="{0A9445D1-4EAD-A658-9001-C871D84E929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8985" algn="l"/>
                <a:tab pos="821033" algn="l"/>
                <a:tab pos="1233082" algn="l"/>
                <a:tab pos="1645130" algn="l"/>
                <a:tab pos="2055647" algn="l"/>
                <a:tab pos="2467696" algn="l"/>
                <a:tab pos="2879744" algn="l"/>
                <a:tab pos="3291793" algn="l"/>
                <a:tab pos="3702310" algn="l"/>
                <a:tab pos="4114358" algn="l"/>
                <a:tab pos="4526407" algn="l"/>
                <a:tab pos="4938455" algn="l"/>
                <a:tab pos="5348971" algn="l"/>
                <a:tab pos="5761020" algn="l"/>
                <a:tab pos="6173068" algn="l"/>
                <a:tab pos="6585117" algn="l"/>
                <a:tab pos="6997165" algn="l"/>
                <a:tab pos="7407682" algn="l"/>
                <a:tab pos="7819731" algn="l"/>
                <a:tab pos="8231779" algn="l"/>
              </a:tabLst>
              <a:defRPr>
                <a:solidFill>
                  <a:schemeClr val="bg1"/>
                </a:solidFill>
                <a:latin typeface="Meta-Light" pitchFamily="32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08985" algn="l"/>
                <a:tab pos="821033" algn="l"/>
                <a:tab pos="1233082" algn="l"/>
                <a:tab pos="1645130" algn="l"/>
                <a:tab pos="2055647" algn="l"/>
                <a:tab pos="2467696" algn="l"/>
                <a:tab pos="2879744" algn="l"/>
                <a:tab pos="3291793" algn="l"/>
                <a:tab pos="3702310" algn="l"/>
                <a:tab pos="4114358" algn="l"/>
                <a:tab pos="4526407" algn="l"/>
                <a:tab pos="4938455" algn="l"/>
                <a:tab pos="5348971" algn="l"/>
                <a:tab pos="5761020" algn="l"/>
                <a:tab pos="6173068" algn="l"/>
                <a:tab pos="6585117" algn="l"/>
                <a:tab pos="6997165" algn="l"/>
                <a:tab pos="7407682" algn="l"/>
                <a:tab pos="7819731" algn="l"/>
                <a:tab pos="8231779" algn="l"/>
              </a:tabLst>
              <a:defRPr>
                <a:solidFill>
                  <a:schemeClr val="bg1"/>
                </a:solidFill>
                <a:latin typeface="Meta-Light" pitchFamily="32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08985" algn="l"/>
                <a:tab pos="821033" algn="l"/>
                <a:tab pos="1233082" algn="l"/>
                <a:tab pos="1645130" algn="l"/>
                <a:tab pos="2055647" algn="l"/>
                <a:tab pos="2467696" algn="l"/>
                <a:tab pos="2879744" algn="l"/>
                <a:tab pos="3291793" algn="l"/>
                <a:tab pos="3702310" algn="l"/>
                <a:tab pos="4114358" algn="l"/>
                <a:tab pos="4526407" algn="l"/>
                <a:tab pos="4938455" algn="l"/>
                <a:tab pos="5348971" algn="l"/>
                <a:tab pos="5761020" algn="l"/>
                <a:tab pos="6173068" algn="l"/>
                <a:tab pos="6585117" algn="l"/>
                <a:tab pos="6997165" algn="l"/>
                <a:tab pos="7407682" algn="l"/>
                <a:tab pos="7819731" algn="l"/>
                <a:tab pos="8231779" algn="l"/>
              </a:tabLst>
              <a:defRPr>
                <a:solidFill>
                  <a:schemeClr val="bg1"/>
                </a:solidFill>
                <a:latin typeface="Meta-Light" pitchFamily="32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08985" algn="l"/>
                <a:tab pos="821033" algn="l"/>
                <a:tab pos="1233082" algn="l"/>
                <a:tab pos="1645130" algn="l"/>
                <a:tab pos="2055647" algn="l"/>
                <a:tab pos="2467696" algn="l"/>
                <a:tab pos="2879744" algn="l"/>
                <a:tab pos="3291793" algn="l"/>
                <a:tab pos="3702310" algn="l"/>
                <a:tab pos="4114358" algn="l"/>
                <a:tab pos="4526407" algn="l"/>
                <a:tab pos="4938455" algn="l"/>
                <a:tab pos="5348971" algn="l"/>
                <a:tab pos="5761020" algn="l"/>
                <a:tab pos="6173068" algn="l"/>
                <a:tab pos="6585117" algn="l"/>
                <a:tab pos="6997165" algn="l"/>
                <a:tab pos="7407682" algn="l"/>
                <a:tab pos="7819731" algn="l"/>
                <a:tab pos="8231779" algn="l"/>
              </a:tabLst>
              <a:defRPr>
                <a:solidFill>
                  <a:schemeClr val="bg1"/>
                </a:solidFill>
                <a:latin typeface="Meta-Light" pitchFamily="32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08985" algn="l"/>
                <a:tab pos="821033" algn="l"/>
                <a:tab pos="1233082" algn="l"/>
                <a:tab pos="1645130" algn="l"/>
                <a:tab pos="2055647" algn="l"/>
                <a:tab pos="2467696" algn="l"/>
                <a:tab pos="2879744" algn="l"/>
                <a:tab pos="3291793" algn="l"/>
                <a:tab pos="3702310" algn="l"/>
                <a:tab pos="4114358" algn="l"/>
                <a:tab pos="4526407" algn="l"/>
                <a:tab pos="4938455" algn="l"/>
                <a:tab pos="5348971" algn="l"/>
                <a:tab pos="5761020" algn="l"/>
                <a:tab pos="6173068" algn="l"/>
                <a:tab pos="6585117" algn="l"/>
                <a:tab pos="6997165" algn="l"/>
                <a:tab pos="7407682" algn="l"/>
                <a:tab pos="7819731" algn="l"/>
                <a:tab pos="8231779" algn="l"/>
              </a:tabLst>
              <a:defRPr>
                <a:solidFill>
                  <a:schemeClr val="bg1"/>
                </a:solidFill>
                <a:latin typeface="Meta-Light" pitchFamily="32" charset="0"/>
                <a:cs typeface="Arial" panose="020B0604020202020204" pitchFamily="34" charset="0"/>
              </a:defRPr>
            </a:lvl5pPr>
            <a:lvl6pPr marL="2426338" indent="-220576" defTabSz="433494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985" algn="l"/>
                <a:tab pos="821033" algn="l"/>
                <a:tab pos="1233082" algn="l"/>
                <a:tab pos="1645130" algn="l"/>
                <a:tab pos="2055647" algn="l"/>
                <a:tab pos="2467696" algn="l"/>
                <a:tab pos="2879744" algn="l"/>
                <a:tab pos="3291793" algn="l"/>
                <a:tab pos="3702310" algn="l"/>
                <a:tab pos="4114358" algn="l"/>
                <a:tab pos="4526407" algn="l"/>
                <a:tab pos="4938455" algn="l"/>
                <a:tab pos="5348971" algn="l"/>
                <a:tab pos="5761020" algn="l"/>
                <a:tab pos="6173068" algn="l"/>
                <a:tab pos="6585117" algn="l"/>
                <a:tab pos="6997165" algn="l"/>
                <a:tab pos="7407682" algn="l"/>
                <a:tab pos="7819731" algn="l"/>
                <a:tab pos="8231779" algn="l"/>
              </a:tabLst>
              <a:defRPr>
                <a:solidFill>
                  <a:schemeClr val="bg1"/>
                </a:solidFill>
                <a:latin typeface="Meta-Light" pitchFamily="32" charset="0"/>
                <a:cs typeface="Arial" panose="020B0604020202020204" pitchFamily="34" charset="0"/>
              </a:defRPr>
            </a:lvl6pPr>
            <a:lvl7pPr marL="2867490" indent="-220576" defTabSz="433494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985" algn="l"/>
                <a:tab pos="821033" algn="l"/>
                <a:tab pos="1233082" algn="l"/>
                <a:tab pos="1645130" algn="l"/>
                <a:tab pos="2055647" algn="l"/>
                <a:tab pos="2467696" algn="l"/>
                <a:tab pos="2879744" algn="l"/>
                <a:tab pos="3291793" algn="l"/>
                <a:tab pos="3702310" algn="l"/>
                <a:tab pos="4114358" algn="l"/>
                <a:tab pos="4526407" algn="l"/>
                <a:tab pos="4938455" algn="l"/>
                <a:tab pos="5348971" algn="l"/>
                <a:tab pos="5761020" algn="l"/>
                <a:tab pos="6173068" algn="l"/>
                <a:tab pos="6585117" algn="l"/>
                <a:tab pos="6997165" algn="l"/>
                <a:tab pos="7407682" algn="l"/>
                <a:tab pos="7819731" algn="l"/>
                <a:tab pos="8231779" algn="l"/>
              </a:tabLst>
              <a:defRPr>
                <a:solidFill>
                  <a:schemeClr val="bg1"/>
                </a:solidFill>
                <a:latin typeface="Meta-Light" pitchFamily="32" charset="0"/>
                <a:cs typeface="Arial" panose="020B0604020202020204" pitchFamily="34" charset="0"/>
              </a:defRPr>
            </a:lvl7pPr>
            <a:lvl8pPr marL="3308642" indent="-220576" defTabSz="433494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985" algn="l"/>
                <a:tab pos="821033" algn="l"/>
                <a:tab pos="1233082" algn="l"/>
                <a:tab pos="1645130" algn="l"/>
                <a:tab pos="2055647" algn="l"/>
                <a:tab pos="2467696" algn="l"/>
                <a:tab pos="2879744" algn="l"/>
                <a:tab pos="3291793" algn="l"/>
                <a:tab pos="3702310" algn="l"/>
                <a:tab pos="4114358" algn="l"/>
                <a:tab pos="4526407" algn="l"/>
                <a:tab pos="4938455" algn="l"/>
                <a:tab pos="5348971" algn="l"/>
                <a:tab pos="5761020" algn="l"/>
                <a:tab pos="6173068" algn="l"/>
                <a:tab pos="6585117" algn="l"/>
                <a:tab pos="6997165" algn="l"/>
                <a:tab pos="7407682" algn="l"/>
                <a:tab pos="7819731" algn="l"/>
                <a:tab pos="8231779" algn="l"/>
              </a:tabLst>
              <a:defRPr>
                <a:solidFill>
                  <a:schemeClr val="bg1"/>
                </a:solidFill>
                <a:latin typeface="Meta-Light" pitchFamily="32" charset="0"/>
                <a:cs typeface="Arial" panose="020B0604020202020204" pitchFamily="34" charset="0"/>
              </a:defRPr>
            </a:lvl8pPr>
            <a:lvl9pPr marL="3749794" indent="-220576" defTabSz="433494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985" algn="l"/>
                <a:tab pos="821033" algn="l"/>
                <a:tab pos="1233082" algn="l"/>
                <a:tab pos="1645130" algn="l"/>
                <a:tab pos="2055647" algn="l"/>
                <a:tab pos="2467696" algn="l"/>
                <a:tab pos="2879744" algn="l"/>
                <a:tab pos="3291793" algn="l"/>
                <a:tab pos="3702310" algn="l"/>
                <a:tab pos="4114358" algn="l"/>
                <a:tab pos="4526407" algn="l"/>
                <a:tab pos="4938455" algn="l"/>
                <a:tab pos="5348971" algn="l"/>
                <a:tab pos="5761020" algn="l"/>
                <a:tab pos="6173068" algn="l"/>
                <a:tab pos="6585117" algn="l"/>
                <a:tab pos="6997165" algn="l"/>
                <a:tab pos="7407682" algn="l"/>
                <a:tab pos="7819731" algn="l"/>
                <a:tab pos="8231779" algn="l"/>
              </a:tabLst>
              <a:defRPr>
                <a:solidFill>
                  <a:schemeClr val="bg1"/>
                </a:solidFill>
                <a:latin typeface="Meta-Light" pitchFamily="32" charset="0"/>
                <a:cs typeface="Arial" panose="020B0604020202020204" pitchFamily="34" charset="0"/>
              </a:defRPr>
            </a:lvl9pPr>
          </a:lstStyle>
          <a:p>
            <a:fld id="{EA25403B-B0DE-47B5-9FE8-24B27295CEA6}" type="slidenum">
              <a:rPr lang="de-DE" altLang="de-DE" smtClean="0">
                <a:solidFill>
                  <a:srgbClr val="000000"/>
                </a:solidFill>
              </a:rPr>
              <a:pPr/>
              <a:t>2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Magdalena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10DD-82DC-4062-B4D6-187EB0D47FE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7790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Mit wem</a:t>
            </a:r>
            <a:r>
              <a:rPr lang="de-DE" baseline="0"/>
              <a:t> stehen wir in engem Kontakt.</a:t>
            </a:r>
          </a:p>
          <a:p>
            <a:r>
              <a:rPr lang="de-DE" baseline="0"/>
              <a:t>Wo sind wir vertreten und nehmen Stimmen wahr.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81D9ADD-F8C2-4EF8-89EC-CAC73429437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442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/>
              <a:t>1. Interesse wecken </a:t>
            </a:r>
          </a:p>
          <a:p>
            <a:r>
              <a:rPr lang="de-DE"/>
              <a:t>Ein Landjugend Erlebnis erzählen! Überleitung zum Spinnennetz – deutlich machen was Landjugend ausmacht …</a:t>
            </a:r>
          </a:p>
          <a:p>
            <a:endParaRPr lang="de-DE"/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Bayerische Jungbauernschaft 1953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81D9ADD-F8C2-4EF8-89EC-CAC734294371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8970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de-DE" sz="1200" b="0" i="0" u="none" strike="noStrike" kern="120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Wir sind die Bayerische Jungbauernschaft e.V. – Die Landjugend</a:t>
            </a:r>
          </a:p>
          <a:p>
            <a:pPr fontAlgn="base"/>
            <a:endParaRPr lang="de-DE" sz="1200" b="0" i="0" u="none" strike="noStrike" kern="1200">
              <a:solidFill>
                <a:srgbClr val="00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pPr fontAlgn="base"/>
            <a:r>
              <a:rPr lang="de-DE" sz="1200" b="0" i="0" u="none" strike="noStrike" kern="120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Wir sind eine politisch unabhängige Organisation, die sich für die Interessen junger Leute auf dem Land einsetzt.</a:t>
            </a:r>
            <a:br>
              <a:rPr lang="de-DE" sz="1200" b="0" i="0" u="none" strike="noStrike" kern="120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</a:br>
            <a:r>
              <a:rPr lang="de-DE" sz="1200" b="0" i="0" u="none" strike="noStrike" kern="120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Unsere Stärke ist ein offenes Miteinander. Wir stehen füreinander ein und gehen aufeinander zu – im Dorf, in Bayern, in der Welt. In gegenseitiger Achtung bleiben wir beieinander und lernen dabei </a:t>
            </a:r>
            <a:r>
              <a:rPr lang="de-DE" sz="1200" b="0" i="0" u="none" strike="noStrike" kern="1200" err="1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voneinander.Spaß</a:t>
            </a:r>
            <a:r>
              <a:rPr lang="de-DE" sz="1200" b="0" i="0" u="none" strike="noStrike" kern="120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am ehrenamtlichen Engagement ist die Grundlage für unser Handeln und Voraussetzung für aktive Landjugendarbeit. Dabei ist es uns besonders wichtig gelebtes Brauchtum in unsere heutige Gesellschaft zu integrieren.</a:t>
            </a:r>
          </a:p>
          <a:p>
            <a:pPr fontAlgn="base"/>
            <a:r>
              <a:rPr lang="de-DE" sz="1200" b="0" i="0" u="none" strike="noStrike" kern="120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Wir mischen uns interessiert in verschiedene politische Themen, wie Agrar-, Gesellschafts- und Jugendpolitik ein. Das demokratische Mitgestalten von Politik auf allen Ebenen ist uns genauso wichtig wie das Mitwirken in der Dorfgemeinschaft.</a:t>
            </a:r>
            <a:br>
              <a:rPr lang="de-DE" sz="1200" b="0" i="0" u="none" strike="noStrike" kern="120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</a:br>
            <a:r>
              <a:rPr lang="de-DE" sz="1200" b="0" i="0" u="none" strike="noStrike" kern="120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Der internationale Austausch und ein weitgestreutes Netz zu anderen Verbänden erweitern unseren Horizont stets aufs Neue.</a:t>
            </a:r>
            <a:br>
              <a:rPr lang="de-DE" sz="1200" b="0" i="0" u="none" strike="noStrike" kern="120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</a:br>
            <a:r>
              <a:rPr lang="de-DE" sz="1200" b="0" i="0" u="none" strike="noStrike" kern="120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Vielfältige Bildungsangebote sowie die tägliche Landjugendarbeit ermöglichen uns eine Weiterentwicklung der eigenen Kompetenzen, um verantwortungsvolle Aufgaben im beruflichen sowie privaten Bereich zu übernehmen.</a:t>
            </a:r>
            <a:br>
              <a:rPr lang="de-DE" sz="1200" b="0" i="0" u="none" strike="noStrike" kern="120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</a:br>
            <a:r>
              <a:rPr lang="de-DE" sz="1200" b="0" i="0" u="none" strike="noStrike" kern="120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Großes Interesse haben wir an einer lebendigen Gestaltung des ländlichen Raumes und wollen daher die Wertschätzung für den Agrarbereich und die grünen Berufe schärfen.</a:t>
            </a:r>
            <a:br>
              <a:rPr lang="de-DE" sz="1200" b="0" i="0" u="none" strike="noStrike" kern="120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</a:br>
            <a:r>
              <a:rPr lang="de-DE" sz="1200" b="0" i="0" u="none" strike="noStrike" kern="120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All diese verschiedenen Aufgaben und Ziele sind eng miteinander verknüpft und voneinander abhängig wie die Fäden in einem Spinnennetz.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81D9ADD-F8C2-4EF8-89EC-CAC734294371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305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7896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94F404-CBF8-3AF6-B52E-0A5F81DE7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A6F37CA-CD2D-B59E-DA6E-8995575C7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50F6A6-E14C-C0AB-8496-0FDCC7485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74A-1137-4739-9A23-F7D1B233FAC1}" type="datetimeFigureOut">
              <a:rPr lang="de-DE" smtClean="0"/>
              <a:pPr/>
              <a:t>19.03.2026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11764E-6909-F72F-F22A-6FA81D895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719D3F-9803-17C1-DAEE-83D86E63C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CAF0-4A19-410E-93C7-1B6E91D41E6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00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EAB83-159C-AF66-39F0-25BD7B0BE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81E7B40-24D0-C5CC-2DFE-4A05641A5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800274-F2CD-EDDE-552E-18BD39F8A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74A-1137-4739-9A23-F7D1B233FAC1}" type="datetimeFigureOut">
              <a:rPr lang="de-DE" smtClean="0"/>
              <a:pPr/>
              <a:t>19.03.2026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1D6417-AA43-ECCB-D6F6-A4C3506F6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13C791-3413-63A9-BEF0-871A37C0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CAF0-4A19-410E-93C7-1B6E91D41E6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1806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3B0071B-9168-236F-334C-C0506068CF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BF6615B-A398-69EF-EE08-377E4464D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4E986A-B76C-1175-D057-FD007AFBF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74A-1137-4739-9A23-F7D1B233FAC1}" type="datetimeFigureOut">
              <a:rPr lang="de-DE" smtClean="0"/>
              <a:pPr/>
              <a:t>19.03.2026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997D7A-80BA-A99A-7B57-47F0B6E61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42320D-241D-4E31-72A6-499F1B258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CAF0-4A19-410E-93C7-1B6E91D41E6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262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99C9E-67F7-C826-7DFD-5A9012BD8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410607-708E-3827-7EDC-E454E4591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80ADFA-1EA7-0C3E-38D6-3C90A1F2B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74A-1137-4739-9A23-F7D1B233FAC1}" type="datetimeFigureOut">
              <a:rPr lang="de-DE" smtClean="0"/>
              <a:pPr/>
              <a:t>19.03.2026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41E3DC-8349-AF99-BDDB-FA43480E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3F498F-C7F8-7274-06B7-D4060A6AD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CAF0-4A19-410E-93C7-1B6E91D41E6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297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4357B-C1A5-DC9F-C17E-F1C1065E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674547-6416-5A22-E112-6C72F9C4E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3FD6A1-0B24-C34C-9A0A-F91CD7C59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74A-1137-4739-9A23-F7D1B233FAC1}" type="datetimeFigureOut">
              <a:rPr lang="de-DE" smtClean="0"/>
              <a:pPr/>
              <a:t>19.03.2026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6DCB66-F773-319F-E9B9-478DAFF8F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62E45D-443E-5464-4CD3-B602B5494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CAF0-4A19-410E-93C7-1B6E91D41E6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232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759CD6-C55D-C14C-E9B4-0FE23B0C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052B99-2436-B5C7-2208-D92756B101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3EA8AB9-C359-334F-53E6-6E1C389DA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19B2AA6-963E-AEAF-02F2-B8ADED09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74A-1137-4739-9A23-F7D1B233FAC1}" type="datetimeFigureOut">
              <a:rPr lang="de-DE" smtClean="0"/>
              <a:pPr/>
              <a:t>19.03.2026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9320BCA-28E7-BF9B-42FD-CEA0F3872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11E744-3116-F40C-F413-ED0EF5B33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CAF0-4A19-410E-93C7-1B6E91D41E6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64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C7989-141E-4AE5-F012-23E53717D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2D7938-E953-F69B-FE34-5362FE013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4E25FF4-0F56-DFAF-65E7-228C1D54D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5344343-D01F-139B-7433-5F616ADB0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17A97B4-797E-4517-4320-E851BE3C8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29815D4-0704-A994-3769-EFCB13BDB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74A-1137-4739-9A23-F7D1B233FAC1}" type="datetimeFigureOut">
              <a:rPr lang="de-DE" smtClean="0"/>
              <a:pPr/>
              <a:t>19.03.2026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A2D4862-7C2A-229E-5410-99668B56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F258B06-F3BF-E867-4C8D-8E3961A5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CAF0-4A19-410E-93C7-1B6E91D41E6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56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FEC484-9030-8359-F5F1-F23004FE9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81388A5-8EEF-E206-9272-17933DD44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74A-1137-4739-9A23-F7D1B233FAC1}" type="datetimeFigureOut">
              <a:rPr lang="de-DE" smtClean="0"/>
              <a:pPr/>
              <a:t>19.03.2026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AEFAF3-9704-87E1-E81B-EBF492450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40BF45E-1A9E-FDFE-D979-3AE26AC8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CAF0-4A19-410E-93C7-1B6E91D41E6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83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CC19EE0-29F4-46C1-798D-BA66DBA38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74A-1137-4739-9A23-F7D1B233FAC1}" type="datetimeFigureOut">
              <a:rPr lang="de-DE" smtClean="0"/>
              <a:pPr/>
              <a:t>19.03.2026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C5220F-3027-C11E-FDD2-8A1BBC4C6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531365-B044-52C2-4AB4-E7824E4C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CAF0-4A19-410E-93C7-1B6E91D41E6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201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14D539-A433-129D-A173-F276E206D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494DD4-00A1-27D3-B9AE-981A8BBC3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2B18193-7E96-46DB-B6A8-DF74CF1AE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0204AF1-03C2-047C-1267-AC8643872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74A-1137-4739-9A23-F7D1B233FAC1}" type="datetimeFigureOut">
              <a:rPr lang="de-DE" smtClean="0"/>
              <a:pPr/>
              <a:t>19.03.2026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9773B5-3C6D-88A5-1E97-8F6A82A1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BDF9966-B98B-BF30-07C4-B1B0109A1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CAF0-4A19-410E-93C7-1B6E91D41E6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1462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8412A0-3148-6240-F68D-D961476ED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4261BE5-1B33-6E90-6CF4-6C52B51843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F3AC696-52C7-ACF7-8D76-5A94648CA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C37AA8C-8213-7A35-CE0E-CF4280B61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74A-1137-4739-9A23-F7D1B233FAC1}" type="datetimeFigureOut">
              <a:rPr lang="de-DE" smtClean="0"/>
              <a:pPr/>
              <a:t>19.03.2026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DBA7BDE-471D-FE27-B0E5-B2A959E4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C16E31-61B8-25F5-29A0-EE4AD53DC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CAF0-4A19-410E-93C7-1B6E91D41E6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714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C21ABB16-9020-8C51-1CBD-9109CD5EE7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8E5EDE8-1DBD-0FD9-696A-6C4AC896D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664052-6D8E-D073-3F10-242168A8C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0817AC-1F52-4ACB-970E-4DE93A9FD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36E74A-1137-4739-9A23-F7D1B233FAC1}" type="datetimeFigureOut">
              <a:rPr lang="de-DE" smtClean="0"/>
              <a:pPr/>
              <a:t>19.03.2026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23C59C-D9C2-DFA9-1889-1C33736A3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403D76-944B-D043-3808-3508EF397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07CAF0-4A19-410E-93C7-1B6E91D41E6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30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landjugend.bayer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1216" y="771902"/>
            <a:ext cx="6731011" cy="241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 bwMode="auto">
          <a:xfrm>
            <a:off x="7598461" y="228107"/>
            <a:ext cx="3070020" cy="104519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 sz="1633">
              <a:latin typeface="Meta-Light" pitchFamily="32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401986" y="3688229"/>
            <a:ext cx="7348990" cy="70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992" b="1">
                <a:solidFill>
                  <a:srgbClr val="0070C0"/>
                </a:solidFill>
              </a:rPr>
              <a:t>Die Landjugend in Bayern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31796" y="5454056"/>
            <a:ext cx="6728408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40" b="1">
                <a:solidFill>
                  <a:srgbClr val="0070C0"/>
                </a:solidFill>
              </a:rPr>
              <a:t>www.landjugend.bayern</a:t>
            </a:r>
          </a:p>
        </p:txBody>
      </p:sp>
    </p:spTree>
  </p:cSld>
  <p:clrMapOvr>
    <a:masterClrMapping/>
  </p:clrMapOvr>
  <p:transition advClick="0" advTm="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679">
            <a:off x="-164046" y="984514"/>
            <a:ext cx="6864948" cy="457663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5583" y="295807"/>
            <a:ext cx="5160624" cy="751095"/>
          </a:xfrm>
        </p:spPr>
        <p:txBody>
          <a:bodyPr>
            <a:normAutofit/>
          </a:bodyPr>
          <a:lstStyle/>
          <a:p>
            <a:pPr algn="ctr"/>
            <a:r>
              <a:rPr lang="de-DE" b="1">
                <a:solidFill>
                  <a:srgbClr val="0070C0"/>
                </a:solidFill>
                <a:latin typeface="Meta-Light" panose="02000506080000020004" pitchFamily="2" charset="0"/>
              </a:rPr>
              <a:t>Die BJB – was ist das?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801092" y="6121560"/>
            <a:ext cx="806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70C0"/>
                </a:solidFill>
                <a:latin typeface="Meta-Light" panose="02000506080000020004" pitchFamily="2" charset="0"/>
                <a:ea typeface="+mj-ea"/>
                <a:cs typeface="+mj-cs"/>
              </a:rPr>
              <a:t>Weiter</a:t>
            </a:r>
            <a:r>
              <a:rPr lang="de-DE" sz="2400" b="1" u="sng" dirty="0">
                <a:solidFill>
                  <a:srgbClr val="0070C0"/>
                </a:solidFill>
                <a:latin typeface="Meta-Light" panose="02000506080000020004" pitchFamily="2" charset="0"/>
                <a:ea typeface="+mj-ea"/>
                <a:cs typeface="+mj-cs"/>
              </a:rPr>
              <a:t>entwicklung</a:t>
            </a:r>
            <a:r>
              <a:rPr lang="de-DE" sz="2400" b="1" dirty="0">
                <a:solidFill>
                  <a:srgbClr val="0070C0"/>
                </a:solidFill>
                <a:latin typeface="Meta-Light" panose="02000506080000020004" pitchFamily="2" charset="0"/>
                <a:ea typeface="+mj-ea"/>
                <a:cs typeface="+mj-cs"/>
              </a:rPr>
              <a:t>, Persönlichkeitsentwicklung &amp; vieles mehr … </a:t>
            </a:r>
            <a:r>
              <a:rPr lang="de-DE" sz="2400" dirty="0">
                <a:latin typeface="Meta-Light" panose="02000506080000020004" pitchFamily="2" charset="0"/>
              </a:rPr>
              <a:t> </a:t>
            </a:r>
          </a:p>
        </p:txBody>
      </p:sp>
      <p:sp>
        <p:nvSpPr>
          <p:cNvPr id="5" name="Textfeld 4"/>
          <p:cNvSpPr txBox="1"/>
          <p:nvPr/>
        </p:nvSpPr>
        <p:spPr>
          <a:xfrm rot="811528">
            <a:off x="6732939" y="3576031"/>
            <a:ext cx="1166531" cy="580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175" b="1" dirty="0">
                <a:solidFill>
                  <a:srgbClr val="0070C0"/>
                </a:solidFill>
                <a:latin typeface="Meta-Light" panose="02000506080000020004" pitchFamily="2" charset="0"/>
                <a:ea typeface="+mj-ea"/>
                <a:cs typeface="+mj-cs"/>
              </a:rPr>
              <a:t>Spaß </a:t>
            </a:r>
            <a:r>
              <a:rPr lang="de-DE" sz="2722" dirty="0"/>
              <a:t> </a:t>
            </a:r>
          </a:p>
        </p:txBody>
      </p:sp>
      <p:sp>
        <p:nvSpPr>
          <p:cNvPr id="10" name="Textfeld 9"/>
          <p:cNvSpPr txBox="1"/>
          <p:nvPr/>
        </p:nvSpPr>
        <p:spPr>
          <a:xfrm rot="20707053">
            <a:off x="-107698" y="5592950"/>
            <a:ext cx="3070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>
                <a:solidFill>
                  <a:srgbClr val="0070C0"/>
                </a:solidFill>
                <a:latin typeface="Meta-Light" panose="02000506080000020004" pitchFamily="2" charset="0"/>
                <a:ea typeface="+mj-ea"/>
                <a:cs typeface="+mj-cs"/>
              </a:rPr>
              <a:t>Neues</a:t>
            </a:r>
            <a:r>
              <a:rPr lang="de-DE" sz="3200" b="1" dirty="0">
                <a:solidFill>
                  <a:srgbClr val="0070C0"/>
                </a:solidFill>
                <a:latin typeface="Meta-Light" panose="02000506080000020004" pitchFamily="2" charset="0"/>
                <a:ea typeface="+mj-ea"/>
                <a:cs typeface="+mj-cs"/>
              </a:rPr>
              <a:t> </a:t>
            </a:r>
            <a:r>
              <a:rPr lang="de-DE" sz="2400" b="1" dirty="0">
                <a:solidFill>
                  <a:srgbClr val="0070C0"/>
                </a:solidFill>
                <a:latin typeface="Meta-Light" panose="02000506080000020004" pitchFamily="2" charset="0"/>
                <a:ea typeface="+mj-ea"/>
                <a:cs typeface="+mj-cs"/>
              </a:rPr>
              <a:t>kennen lernen </a:t>
            </a:r>
            <a:endParaRPr lang="de-DE" sz="2400" dirty="0">
              <a:latin typeface="Meta-Light" panose="02000506080000020004" pitchFamily="2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 rot="1120123">
            <a:off x="2897069" y="1550080"/>
            <a:ext cx="3380448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40" b="1" dirty="0">
                <a:solidFill>
                  <a:srgbClr val="0070C0"/>
                </a:solidFill>
                <a:latin typeface="Meta-Light" panose="02000506080000020004" pitchFamily="2" charset="0"/>
                <a:ea typeface="+mj-ea"/>
                <a:cs typeface="+mj-cs"/>
              </a:rPr>
              <a:t>Erfahrung sammeln </a:t>
            </a:r>
            <a:r>
              <a:rPr lang="de-DE" sz="2540" dirty="0">
                <a:latin typeface="Meta-Light" panose="02000506080000020004" pitchFamily="2" charset="0"/>
              </a:rPr>
              <a:t> </a:t>
            </a:r>
          </a:p>
        </p:txBody>
      </p:sp>
      <p:sp>
        <p:nvSpPr>
          <p:cNvPr id="4" name="Textfeld 3"/>
          <p:cNvSpPr txBox="1"/>
          <p:nvPr/>
        </p:nvSpPr>
        <p:spPr>
          <a:xfrm rot="20228086">
            <a:off x="5704373" y="1819079"/>
            <a:ext cx="2429016" cy="580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175" b="1" dirty="0">
                <a:solidFill>
                  <a:srgbClr val="0070C0"/>
                </a:solidFill>
                <a:latin typeface="Meta-Light" panose="02000506080000020004" pitchFamily="2" charset="0"/>
                <a:ea typeface="+mj-ea"/>
                <a:cs typeface="+mj-cs"/>
              </a:rPr>
              <a:t>Austausch</a:t>
            </a:r>
            <a:r>
              <a:rPr lang="de-DE" sz="2722" dirty="0">
                <a:latin typeface="Meta-Light" panose="02000506080000020004" pitchFamily="2" charset="0"/>
              </a:rPr>
              <a:t> </a:t>
            </a:r>
          </a:p>
        </p:txBody>
      </p:sp>
      <p:pic>
        <p:nvPicPr>
          <p:cNvPr id="8" name="Grafik 7" descr="Ein Bild, das Kleidung, Person, Im Haus, Jeans enthält.&#10;&#10;Automatisch generierte Beschreibung">
            <a:extLst>
              <a:ext uri="{FF2B5EF4-FFF2-40B4-BE49-F238E27FC236}">
                <a16:creationId xmlns:a16="http://schemas.microsoft.com/office/drawing/2014/main" id="{058A20C2-5D66-48E2-633F-D1302AE59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4903">
            <a:off x="7778470" y="140050"/>
            <a:ext cx="3999152" cy="533220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46879436-E7F4-4E3E-813B-45AF6BC382C4}"/>
              </a:ext>
            </a:extLst>
          </p:cNvPr>
          <p:cNvSpPr txBox="1">
            <a:spLocks/>
          </p:cNvSpPr>
          <p:nvPr/>
        </p:nvSpPr>
        <p:spPr bwMode="auto">
          <a:xfrm>
            <a:off x="-983285" y="291548"/>
            <a:ext cx="5748715" cy="1211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MetaPlusBold-Roman" pitchFamily="16" charset="0"/>
                <a:cs typeface="Arial" charset="0"/>
              </a:defRPr>
            </a:lvl2pPr>
            <a:lvl3pPr algn="l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MetaPlusBold-Roman" pitchFamily="16" charset="0"/>
                <a:cs typeface="Arial" charset="0"/>
              </a:defRPr>
            </a:lvl3pPr>
            <a:lvl4pPr algn="l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MetaPlusBold-Roman" pitchFamily="16" charset="0"/>
                <a:cs typeface="Arial" charset="0"/>
              </a:defRPr>
            </a:lvl4pPr>
            <a:lvl5pPr algn="l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MetaPlusBold-Roman" pitchFamily="16" charset="0"/>
                <a:cs typeface="Arial" charset="0"/>
              </a:defRPr>
            </a:lvl5pPr>
            <a:lvl6pPr marL="2514600" indent="-228600" algn="l" defTabSz="449263" rtl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000000"/>
                </a:solidFill>
                <a:latin typeface="MetaPlusBold-Roman" pitchFamily="16" charset="0"/>
                <a:cs typeface="Arial" charset="0"/>
              </a:defRPr>
            </a:lvl6pPr>
            <a:lvl7pPr marL="2971800" indent="-228600" algn="l" defTabSz="449263" rtl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000000"/>
                </a:solidFill>
                <a:latin typeface="MetaPlusBold-Roman" pitchFamily="16" charset="0"/>
                <a:cs typeface="Arial" charset="0"/>
              </a:defRPr>
            </a:lvl7pPr>
            <a:lvl8pPr marL="3429000" indent="-228600" algn="l" defTabSz="449263" rtl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000000"/>
                </a:solidFill>
                <a:latin typeface="MetaPlusBold-Roman" pitchFamily="16" charset="0"/>
                <a:cs typeface="Arial" charset="0"/>
              </a:defRPr>
            </a:lvl8pPr>
            <a:lvl9pPr marL="3886200" indent="-228600" algn="l" defTabSz="449263" rtl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000000"/>
                </a:solidFill>
                <a:latin typeface="MetaPlusBold-Roman" pitchFamily="16" charset="0"/>
                <a:cs typeface="Arial" charset="0"/>
              </a:defRPr>
            </a:lvl9pPr>
          </a:lstStyle>
          <a:p>
            <a:pPr algn="ctr"/>
            <a:r>
              <a:rPr lang="de-DE" sz="3629">
                <a:solidFill>
                  <a:srgbClr val="0070C0"/>
                </a:solidFill>
                <a:latin typeface="Meta-Light" panose="02000506080000020004" pitchFamily="2" charset="0"/>
              </a:rPr>
              <a:t>Unser Leitbild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02B8F9D-71DE-4FF3-8E0A-AF5F57587DB8}"/>
              </a:ext>
            </a:extLst>
          </p:cNvPr>
          <p:cNvSpPr txBox="1"/>
          <p:nvPr/>
        </p:nvSpPr>
        <p:spPr>
          <a:xfrm>
            <a:off x="2144844" y="1503118"/>
            <a:ext cx="242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latin typeface="Meta-Light" panose="02000506080000020004" pitchFamily="2" charset="0"/>
                <a:ea typeface="+mj-ea"/>
                <a:cs typeface="+mj-cs"/>
              </a:rPr>
              <a:t>Wir sind:</a:t>
            </a:r>
            <a:r>
              <a:rPr lang="de-DE" sz="2800">
                <a:latin typeface="Meta-Light" panose="02000506080000020004" pitchFamily="2" charset="0"/>
              </a:rPr>
              <a:t> </a:t>
            </a:r>
          </a:p>
        </p:txBody>
      </p:sp>
      <p:pic>
        <p:nvPicPr>
          <p:cNvPr id="3" name="Grafik 2" descr="Ein Bild, das Himmel, Feld, Text, Landwirtschaft enthält.&#10;&#10;Automatisch generierte Beschreibung">
            <a:extLst>
              <a:ext uri="{FF2B5EF4-FFF2-40B4-BE49-F238E27FC236}">
                <a16:creationId xmlns:a16="http://schemas.microsoft.com/office/drawing/2014/main" id="{DFDDDDF6-E35B-61F9-6898-CD27C79A5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090" y="-43002"/>
            <a:ext cx="5540263" cy="692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69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ctrTitle" idx="4294967295"/>
          </p:nvPr>
        </p:nvSpPr>
        <p:spPr>
          <a:xfrm>
            <a:off x="1073425" y="1311965"/>
            <a:ext cx="10257183" cy="4518991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r>
              <a:rPr lang="en" sz="4800" dirty="0">
                <a:solidFill>
                  <a:srgbClr val="0070C0"/>
                </a:solidFill>
              </a:rPr>
              <a:t>Erklärvideo BJB</a:t>
            </a:r>
            <a:br>
              <a:rPr lang="en" sz="4800" dirty="0">
                <a:solidFill>
                  <a:srgbClr val="0070C0"/>
                </a:solidFill>
              </a:rPr>
            </a:br>
            <a:r>
              <a:rPr lang="en" sz="4800" dirty="0">
                <a:solidFill>
                  <a:srgbClr val="0070C0"/>
                </a:solidFill>
              </a:rPr>
              <a:t>auf</a:t>
            </a:r>
            <a:br>
              <a:rPr lang="en" sz="4800" dirty="0">
                <a:solidFill>
                  <a:srgbClr val="0070C0"/>
                </a:solidFill>
              </a:rPr>
            </a:br>
            <a:r>
              <a:rPr lang="en" sz="4800" dirty="0">
                <a:solidFill>
                  <a:srgbClr val="0070C0"/>
                </a:solidFill>
              </a:rPr>
              <a:t>Insta</a:t>
            </a:r>
            <a:br>
              <a:rPr lang="en" sz="4800" dirty="0">
                <a:solidFill>
                  <a:srgbClr val="0070C0"/>
                </a:solidFill>
              </a:rPr>
            </a:br>
            <a:r>
              <a:rPr lang="de-DE" sz="2000" dirty="0">
                <a:hlinkClick r:id="rId3"/>
              </a:rPr>
              <a:t>Bayerische Jungbauernschaft (@landjugend.bayern) • Instagram-Fotos und -Videos</a:t>
            </a:r>
            <a:endParaRPr sz="4800" dirty="0">
              <a:solidFill>
                <a:srgbClr val="0070C0"/>
              </a:solidFill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620" y="304882"/>
            <a:ext cx="1484761" cy="1484761"/>
          </a:xfrm>
          <a:prstGeom prst="ellipse">
            <a:avLst/>
          </a:prstGeom>
          <a:noFill/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2863" dist="38100" dir="54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7693230" y="4308956"/>
            <a:ext cx="497758" cy="3570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89" b="0" i="0" u="none" strike="noStrike" cap="non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89" b="0" i="0" u="none" strike="noStrike" cap="non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89" b="0" i="0" u="none" strike="noStrike" cap="non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89" b="0" i="0" u="none" strike="noStrike" cap="non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89" b="0" i="0" u="none" strike="noStrike" cap="non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89" b="0" i="0" u="none" strike="noStrike" cap="non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89" b="0" i="0" u="none" strike="noStrike" cap="non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89" b="0" i="0" u="none" strike="noStrike" cap="non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89" b="0" i="0" u="none" strike="noStrike" cap="non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fld id="{00000000-1234-1234-1234-123412341234}" type="slidenum">
              <a:rPr lang="en" smtClean="0"/>
              <a:p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5089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Grafik 2" descr="Ein Bild, das Himmel, Gras, draußen, Feld enthält.&#10;&#10;Automatisch generierte Beschreibung">
            <a:extLst>
              <a:ext uri="{FF2B5EF4-FFF2-40B4-BE49-F238E27FC236}">
                <a16:creationId xmlns:a16="http://schemas.microsoft.com/office/drawing/2014/main" id="{D15896CA-7151-CE48-3CDC-23220E2B9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70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itel 1">
            <a:extLst>
              <a:ext uri="{FF2B5EF4-FFF2-40B4-BE49-F238E27FC236}">
                <a16:creationId xmlns:a16="http://schemas.microsoft.com/office/drawing/2014/main" id="{CE91787D-8DE9-75B6-338C-72FB5470A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49" y="2596896"/>
            <a:ext cx="7837303" cy="409836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de-DE" altLang="de-DE" dirty="0">
                <a:solidFill>
                  <a:schemeClr val="bg1"/>
                </a:solidFill>
                <a:latin typeface="+mn-lt"/>
              </a:rPr>
              <a:t>Wir freuen uns auf dich</a:t>
            </a:r>
            <a:br>
              <a:rPr lang="de-DE" altLang="de-DE" dirty="0">
                <a:solidFill>
                  <a:schemeClr val="bg1"/>
                </a:solidFill>
                <a:latin typeface="+mn-lt"/>
              </a:rPr>
            </a:br>
            <a:r>
              <a:rPr lang="de-DE" altLang="de-DE" dirty="0">
                <a:solidFill>
                  <a:schemeClr val="bg1"/>
                </a:solidFill>
                <a:latin typeface="+mn-lt"/>
              </a:rPr>
              <a:t>bei unserer nächsten Veranstaltung!</a:t>
            </a:r>
            <a:br>
              <a:rPr lang="de-DE" altLang="de-DE" dirty="0">
                <a:solidFill>
                  <a:schemeClr val="bg1"/>
                </a:solidFill>
                <a:latin typeface="+mn-lt"/>
              </a:rPr>
            </a:br>
            <a:br>
              <a:rPr lang="de-DE" altLang="de-DE" b="0" dirty="0">
                <a:solidFill>
                  <a:schemeClr val="bg1"/>
                </a:solidFill>
                <a:latin typeface="+mn-lt"/>
              </a:rPr>
            </a:br>
            <a:br>
              <a:rPr lang="de-DE" altLang="de-DE" b="0" dirty="0">
                <a:solidFill>
                  <a:schemeClr val="bg1"/>
                </a:solidFill>
                <a:latin typeface="+mn-lt"/>
              </a:rPr>
            </a:br>
            <a:br>
              <a:rPr lang="de-DE" altLang="de-DE" sz="2540" dirty="0">
                <a:latin typeface="Arial" panose="020B0604020202020204" pitchFamily="34" charset="0"/>
              </a:rPr>
            </a:br>
            <a:endParaRPr lang="de-DE" altLang="de-DE" sz="2903" dirty="0">
              <a:latin typeface="Arial" panose="020B0604020202020204" pitchFamily="34" charset="0"/>
            </a:endParaRPr>
          </a:p>
        </p:txBody>
      </p:sp>
      <p:pic>
        <p:nvPicPr>
          <p:cNvPr id="204804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2F7ED93-13B0-6310-10EF-7C6D4F40C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939" y="162738"/>
            <a:ext cx="2613875" cy="100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>
            <a:extLst>
              <a:ext uri="{FF2B5EF4-FFF2-40B4-BE49-F238E27FC236}">
                <a16:creationId xmlns:a16="http://schemas.microsoft.com/office/drawing/2014/main" id="{70034182-C5BE-79BB-3F44-ACBEE07287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4460498" cy="794829"/>
          </a:xfrm>
        </p:spPr>
        <p:txBody>
          <a:bodyPr>
            <a:normAutofit fontScale="90000"/>
          </a:bodyPr>
          <a:lstStyle/>
          <a:p>
            <a:pPr eaLnBrk="1"/>
            <a:r>
              <a:rPr lang="de-DE" altLang="de-DE" sz="3600" b="1">
                <a:solidFill>
                  <a:srgbClr val="0070C0"/>
                </a:solidFill>
                <a:latin typeface="Meta-Light" panose="02000506080000020004" pitchFamily="2" charset="0"/>
              </a:rPr>
              <a:t>BJB-Geschäftsstellen</a:t>
            </a:r>
            <a:br>
              <a:rPr lang="de-DE" altLang="de-DE" sz="3600" b="1">
                <a:solidFill>
                  <a:srgbClr val="0070C0"/>
                </a:solidFill>
                <a:latin typeface="Meta-Light" panose="02000506080000020004" pitchFamily="2" charset="0"/>
              </a:rPr>
            </a:br>
            <a:r>
              <a:rPr lang="de-DE" altLang="de-DE" sz="3600" b="1">
                <a:solidFill>
                  <a:srgbClr val="0070C0"/>
                </a:solidFill>
                <a:latin typeface="Meta-Light" panose="02000506080000020004" pitchFamily="2" charset="0"/>
              </a:rPr>
              <a:t>&amp; Personal</a:t>
            </a:r>
          </a:p>
        </p:txBody>
      </p:sp>
      <p:pic>
        <p:nvPicPr>
          <p:cNvPr id="3075" name="Grafik 5" descr="Ein Bild, das Karte enthält.&#10;&#10;Automatisch generierte Beschreibung">
            <a:extLst>
              <a:ext uri="{FF2B5EF4-FFF2-40B4-BE49-F238E27FC236}">
                <a16:creationId xmlns:a16="http://schemas.microsoft.com/office/drawing/2014/main" id="{41CB79B2-2A7E-4DDD-8085-34F42BA72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15" y="1241011"/>
            <a:ext cx="3908570" cy="393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feld 6">
            <a:extLst>
              <a:ext uri="{FF2B5EF4-FFF2-40B4-BE49-F238E27FC236}">
                <a16:creationId xmlns:a16="http://schemas.microsoft.com/office/drawing/2014/main" id="{10201314-EE8B-E192-8383-B0F4E8B5D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04" y="2285898"/>
            <a:ext cx="3759078" cy="822426"/>
          </a:xfrm>
          <a:prstGeom prst="rect">
            <a:avLst/>
          </a:prstGeom>
          <a:noFill/>
          <a:ln>
            <a:noFill/>
          </a:ln>
        </p:spPr>
        <p:txBody>
          <a:bodyPr wrap="square" lIns="82953" tIns="41476" rIns="82953" bIns="41476" anchor="t">
            <a:spAutoFit/>
          </a:bodyPr>
          <a:lstStyle/>
          <a:p>
            <a:pPr>
              <a:defRPr/>
            </a:pPr>
            <a:r>
              <a:rPr lang="de-DE" altLang="de-DE" sz="1600" b="1">
                <a:solidFill>
                  <a:srgbClr val="00B050"/>
                </a:solidFill>
                <a:latin typeface="Meta-Light" panose="02000506080000020004" pitchFamily="2" charset="0"/>
              </a:rPr>
              <a:t>Mittelfranken/Unterfranken und Jungwinzer</a:t>
            </a:r>
          </a:p>
          <a:p>
            <a:pPr marL="259232" indent="-259232">
              <a:buFont typeface="Arial" panose="020B0604020202020204" pitchFamily="34" charset="0"/>
              <a:buChar char="•"/>
              <a:defRPr/>
            </a:pPr>
            <a:r>
              <a:rPr lang="de-DE" altLang="de-DE" sz="1600">
                <a:solidFill>
                  <a:srgbClr val="00B050"/>
                </a:solidFill>
                <a:latin typeface="Meta-Light" panose="02000506080000020004" pitchFamily="2" charset="0"/>
              </a:rPr>
              <a:t>Lars Schupp (Bildungsreferent)</a:t>
            </a:r>
          </a:p>
          <a:p>
            <a:pPr marL="259232" indent="-259232">
              <a:buFont typeface="Arial" panose="020B0604020202020204" pitchFamily="34" charset="0"/>
              <a:buChar char="•"/>
              <a:defRPr/>
            </a:pPr>
            <a:r>
              <a:rPr lang="de-DE" altLang="de-DE" sz="1600">
                <a:solidFill>
                  <a:srgbClr val="00B050"/>
                </a:solidFill>
                <a:latin typeface="Meta-Light" panose="02000506080000020004" pitchFamily="2" charset="0"/>
                <a:cs typeface="Arial"/>
              </a:rPr>
              <a:t>Doris Grümpel (Verwaltung)</a:t>
            </a:r>
          </a:p>
        </p:txBody>
      </p:sp>
      <p:sp>
        <p:nvSpPr>
          <p:cNvPr id="6149" name="Textfeld 9">
            <a:extLst>
              <a:ext uri="{FF2B5EF4-FFF2-40B4-BE49-F238E27FC236}">
                <a16:creationId xmlns:a16="http://schemas.microsoft.com/office/drawing/2014/main" id="{6F633F5C-0EB6-02FE-F752-D7878ED03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8226" y="3018576"/>
            <a:ext cx="3277916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altLang="de-DE" sz="1600" b="1">
                <a:solidFill>
                  <a:srgbClr val="7030A0"/>
                </a:solidFill>
                <a:latin typeface="Meta-Light" panose="02000506080000020004" pitchFamily="2" charset="0"/>
              </a:rPr>
              <a:t>Niederbayern/Oberpfalz - Regensburg</a:t>
            </a:r>
          </a:p>
          <a:p>
            <a:pPr marL="311079" indent="-311079">
              <a:buFont typeface="Arial" panose="020B0604020202020204" pitchFamily="34" charset="0"/>
              <a:buChar char="•"/>
              <a:defRPr/>
            </a:pPr>
            <a:r>
              <a:rPr lang="de-DE" altLang="de-DE" sz="1600">
                <a:solidFill>
                  <a:srgbClr val="7030A0"/>
                </a:solidFill>
                <a:latin typeface="Meta-Light" panose="02000506080000020004" pitchFamily="2" charset="0"/>
              </a:rPr>
              <a:t>Andrea Schober (Bildungsreferentin)</a:t>
            </a:r>
          </a:p>
          <a:p>
            <a:pPr marL="311079" indent="-311079">
              <a:buFont typeface="Arial" panose="020B0604020202020204" pitchFamily="34" charset="0"/>
              <a:buChar char="•"/>
              <a:defRPr/>
            </a:pPr>
            <a:r>
              <a:rPr lang="de-DE" altLang="de-DE" sz="1600">
                <a:solidFill>
                  <a:srgbClr val="7030A0"/>
                </a:solidFill>
                <a:latin typeface="Meta-Light" panose="02000506080000020004" pitchFamily="2" charset="0"/>
              </a:rPr>
              <a:t>Doris Jahn (Verwaltung</a:t>
            </a:r>
            <a:r>
              <a:rPr lang="de-DE" altLang="de-DE" sz="1270">
                <a:solidFill>
                  <a:srgbClr val="7030A0"/>
                </a:solidFill>
                <a:latin typeface="Meta-Light" panose="02000506080000020004" pitchFamily="2" charset="0"/>
              </a:rPr>
              <a:t>)</a:t>
            </a:r>
          </a:p>
        </p:txBody>
      </p:sp>
      <p:sp>
        <p:nvSpPr>
          <p:cNvPr id="6150" name="Textfeld 10">
            <a:extLst>
              <a:ext uri="{FF2B5EF4-FFF2-40B4-BE49-F238E27FC236}">
                <a16:creationId xmlns:a16="http://schemas.microsoft.com/office/drawing/2014/main" id="{6643FF6B-9117-432A-23B2-B059FF6E6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7554" y="1452144"/>
            <a:ext cx="3846246" cy="1253313"/>
          </a:xfrm>
          <a:prstGeom prst="rect">
            <a:avLst/>
          </a:prstGeom>
          <a:noFill/>
          <a:ln>
            <a:noFill/>
          </a:ln>
        </p:spPr>
        <p:txBody>
          <a:bodyPr wrap="square" lIns="82953" tIns="41476" rIns="82953" bIns="41476" anchor="t">
            <a:spAutoFit/>
          </a:bodyPr>
          <a:lstStyle/>
          <a:p>
            <a:pPr>
              <a:defRPr/>
            </a:pPr>
            <a:r>
              <a:rPr lang="de-DE" altLang="de-DE" sz="1600" b="1" dirty="0">
                <a:solidFill>
                  <a:srgbClr val="FF9900"/>
                </a:solidFill>
                <a:latin typeface="Meta-Light" panose="02000506080000020004" pitchFamily="2" charset="0"/>
              </a:rPr>
              <a:t>Oberfranken und Internationales - Bayreuth</a:t>
            </a:r>
          </a:p>
          <a:p>
            <a:pPr marL="259080" indent="-259080">
              <a:buFont typeface="Arial" panose="020B0604020202020204" pitchFamily="34" charset="0"/>
              <a:buChar char="•"/>
              <a:defRPr/>
            </a:pPr>
            <a:r>
              <a:rPr lang="de-DE" altLang="de-DE" sz="1600" dirty="0">
                <a:solidFill>
                  <a:srgbClr val="FF9900"/>
                </a:solidFill>
                <a:latin typeface="Meta-Light"/>
                <a:cs typeface="Arial"/>
              </a:rPr>
              <a:t>Alexandra Münchberg (Bundesjugendreferentin) Internationales</a:t>
            </a:r>
          </a:p>
          <a:p>
            <a:pPr marL="259080" indent="-259080">
              <a:buFont typeface="Arial" panose="020B0604020202020204" pitchFamily="34" charset="0"/>
              <a:buChar char="•"/>
              <a:defRPr/>
            </a:pPr>
            <a:r>
              <a:rPr lang="de-DE" altLang="de-DE" sz="1600" dirty="0">
                <a:solidFill>
                  <a:srgbClr val="FF9900"/>
                </a:solidFill>
                <a:latin typeface="Meta-Light"/>
                <a:cs typeface="Arial"/>
              </a:rPr>
              <a:t>NN (Verwaltung)  </a:t>
            </a:r>
            <a:r>
              <a:rPr lang="de-DE" sz="1200" dirty="0">
                <a:solidFill>
                  <a:schemeClr val="accent2"/>
                </a:solidFill>
                <a:latin typeface="Meta-Light"/>
                <a:cs typeface="Arial"/>
              </a:rPr>
              <a:t>– es gibt immer wieder interessante Stellenangebote bei uns!</a:t>
            </a:r>
            <a:endParaRPr lang="de-DE" altLang="de-DE" sz="1200" dirty="0">
              <a:solidFill>
                <a:srgbClr val="FF9900"/>
              </a:solidFill>
              <a:latin typeface="Meta-Light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9FDE9CF-C274-DA34-F3AF-6ECBD5F41725}"/>
              </a:ext>
            </a:extLst>
          </p:cNvPr>
          <p:cNvSpPr txBox="1"/>
          <p:nvPr/>
        </p:nvSpPr>
        <p:spPr>
          <a:xfrm>
            <a:off x="5723147" y="5293787"/>
            <a:ext cx="4774868" cy="1153286"/>
          </a:xfrm>
          <a:prstGeom prst="rect">
            <a:avLst/>
          </a:prstGeom>
          <a:noFill/>
        </p:spPr>
        <p:txBody>
          <a:bodyPr wrap="square" lIns="82953" tIns="41476" rIns="82953" bIns="41476" anchor="t">
            <a:spAutoFit/>
          </a:bodyPr>
          <a:lstStyle/>
          <a:p>
            <a:pPr>
              <a:defRPr/>
            </a:pPr>
            <a:r>
              <a:rPr lang="de-DE" sz="1600" b="1" dirty="0">
                <a:solidFill>
                  <a:srgbClr val="0070C0"/>
                </a:solidFill>
                <a:latin typeface="Meta-Light" panose="02000506080000020004" pitchFamily="2" charset="0"/>
              </a:rPr>
              <a:t>Oberbayern und Arbeitskreis Agrarpolitik</a:t>
            </a:r>
          </a:p>
          <a:p>
            <a:pPr marL="259080" indent="-259080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0070C0"/>
                </a:solidFill>
                <a:latin typeface="Meta-Light"/>
                <a:cs typeface="Arial"/>
              </a:rPr>
              <a:t>Patrick Welz (Bildungs- und Agrarreferent</a:t>
            </a:r>
            <a:r>
              <a:rPr lang="de-DE" sz="1250" dirty="0">
                <a:solidFill>
                  <a:srgbClr val="0070C0"/>
                </a:solidFill>
                <a:latin typeface="Meta-Light"/>
                <a:cs typeface="Arial"/>
              </a:rPr>
              <a:t>) in Teilzeit</a:t>
            </a:r>
          </a:p>
          <a:p>
            <a:pPr marL="259080" indent="-259080">
              <a:buFont typeface="Arial" panose="020B0604020202020204" pitchFamily="34" charset="0"/>
              <a:buChar char="•"/>
              <a:defRPr/>
            </a:pPr>
            <a:r>
              <a:rPr lang="de-DE" sz="1250" dirty="0">
                <a:solidFill>
                  <a:srgbClr val="0070C0"/>
                </a:solidFill>
                <a:latin typeface="Meta-Light"/>
                <a:cs typeface="Arial"/>
              </a:rPr>
              <a:t>NN </a:t>
            </a:r>
            <a:r>
              <a:rPr lang="de-DE" sz="1250" dirty="0">
                <a:solidFill>
                  <a:schemeClr val="accent2"/>
                </a:solidFill>
                <a:latin typeface="Meta-Light"/>
                <a:cs typeface="Arial"/>
              </a:rPr>
              <a:t> </a:t>
            </a:r>
            <a:br>
              <a:rPr lang="de-DE" sz="1250" dirty="0">
                <a:solidFill>
                  <a:schemeClr val="accent2"/>
                </a:solidFill>
                <a:latin typeface="Meta-Light"/>
                <a:cs typeface="Arial"/>
              </a:rPr>
            </a:br>
            <a:r>
              <a:rPr lang="de-DE" sz="1250" dirty="0">
                <a:solidFill>
                  <a:schemeClr val="accent2"/>
                </a:solidFill>
                <a:latin typeface="Meta-Light"/>
                <a:cs typeface="Arial"/>
              </a:rPr>
              <a:t>- es gibt immer wieder interessante Stellenangebote</a:t>
            </a:r>
            <a:br>
              <a:rPr lang="de-DE" sz="1250" dirty="0">
                <a:solidFill>
                  <a:schemeClr val="accent2"/>
                </a:solidFill>
                <a:latin typeface="Meta-Light"/>
                <a:cs typeface="Arial"/>
              </a:rPr>
            </a:br>
            <a:r>
              <a:rPr lang="de-DE" sz="1250" dirty="0">
                <a:solidFill>
                  <a:schemeClr val="accent2"/>
                </a:solidFill>
                <a:latin typeface="Meta-Light"/>
                <a:cs typeface="Arial"/>
              </a:rPr>
              <a:t>  bei uns!</a:t>
            </a:r>
            <a:endParaRPr lang="de-DE" sz="1250" dirty="0">
              <a:solidFill>
                <a:schemeClr val="accent2"/>
              </a:solidFill>
              <a:latin typeface="Meta-Ligh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D9AF1D0-474F-1D27-9212-18CB034458C5}"/>
              </a:ext>
            </a:extLst>
          </p:cNvPr>
          <p:cNvSpPr txBox="1"/>
          <p:nvPr/>
        </p:nvSpPr>
        <p:spPr>
          <a:xfrm>
            <a:off x="1108291" y="3438940"/>
            <a:ext cx="3294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b="1">
                <a:solidFill>
                  <a:schemeClr val="bg2">
                    <a:lumMod val="50000"/>
                  </a:schemeClr>
                </a:solidFill>
                <a:latin typeface="Meta-Light" panose="02000506080000020004" pitchFamily="2" charset="0"/>
              </a:rPr>
              <a:t>Schwaben und Jungzüchter</a:t>
            </a:r>
          </a:p>
          <a:p>
            <a:pPr marL="259232" indent="-259232">
              <a:buFont typeface="Arial" panose="020B0604020202020204" pitchFamily="34" charset="0"/>
              <a:buChar char="•"/>
              <a:defRPr/>
            </a:pPr>
            <a:r>
              <a:rPr lang="de-DE" sz="1600">
                <a:solidFill>
                  <a:schemeClr val="bg2">
                    <a:lumMod val="50000"/>
                  </a:schemeClr>
                </a:solidFill>
                <a:latin typeface="Meta-Light" panose="02000506080000020004" pitchFamily="2" charset="0"/>
              </a:rPr>
              <a:t>Karl Wagner (Bildungsreferent)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F230D8A-3D9F-64D0-3F72-68777C6BA4E4}"/>
              </a:ext>
            </a:extLst>
          </p:cNvPr>
          <p:cNvSpPr txBox="1"/>
          <p:nvPr/>
        </p:nvSpPr>
        <p:spPr>
          <a:xfrm>
            <a:off x="370741" y="4633377"/>
            <a:ext cx="4927957" cy="1807311"/>
          </a:xfrm>
          <a:prstGeom prst="rect">
            <a:avLst/>
          </a:prstGeom>
          <a:noFill/>
        </p:spPr>
        <p:txBody>
          <a:bodyPr wrap="square" lIns="82953" tIns="41476" rIns="82953" bIns="41476" anchor="t">
            <a:spAutoFit/>
          </a:bodyPr>
          <a:lstStyle/>
          <a:p>
            <a:pPr>
              <a:defRPr/>
            </a:pPr>
            <a:r>
              <a:rPr lang="de-DE" sz="1600" b="1">
                <a:latin typeface="Meta-Light" panose="02000506080000020004" pitchFamily="2" charset="0"/>
              </a:rPr>
              <a:t>Landesverband BJB</a:t>
            </a:r>
          </a:p>
          <a:p>
            <a:pPr marL="259232" indent="-259232">
              <a:buFont typeface="Arial" panose="020B0604020202020204" pitchFamily="34" charset="0"/>
              <a:buChar char="•"/>
              <a:defRPr/>
            </a:pPr>
            <a:r>
              <a:rPr lang="de-DE" sz="1600">
                <a:latin typeface="Meta-Light" panose="02000506080000020004" pitchFamily="2" charset="0"/>
                <a:cs typeface="Arial"/>
              </a:rPr>
              <a:t>Niklas Schädler (Landesgeschäftsführer) </a:t>
            </a:r>
            <a:endParaRPr lang="de-DE" sz="1600">
              <a:latin typeface="Meta-Light" panose="02000506080000020004" pitchFamily="2" charset="0"/>
            </a:endParaRPr>
          </a:p>
          <a:p>
            <a:pPr marL="259232" indent="-259232">
              <a:buFont typeface="Arial" panose="020B0604020202020204" pitchFamily="34" charset="0"/>
              <a:buChar char="•"/>
              <a:defRPr/>
            </a:pPr>
            <a:r>
              <a:rPr lang="de-DE" sz="1600">
                <a:latin typeface="Meta-Light" panose="02000506080000020004" pitchFamily="2" charset="0"/>
              </a:rPr>
              <a:t>Elisabeth Schilling (Assistenz der Geschäftsführung)</a:t>
            </a:r>
          </a:p>
          <a:p>
            <a:pPr marL="259232" indent="-259232">
              <a:buFont typeface="Arial" panose="020B0604020202020204" pitchFamily="34" charset="0"/>
              <a:buChar char="•"/>
              <a:defRPr/>
            </a:pPr>
            <a:r>
              <a:rPr lang="de-DE" sz="1600">
                <a:latin typeface="Meta-Light" panose="02000506080000020004" pitchFamily="2" charset="0"/>
                <a:cs typeface="Arial"/>
              </a:rPr>
              <a:t>Beate Braun (Öffentlichkeitsreferentin)</a:t>
            </a:r>
          </a:p>
          <a:p>
            <a:pPr marL="259232" indent="-259232">
              <a:buFont typeface="Arial" panose="020B0604020202020204" pitchFamily="34" charset="0"/>
              <a:buChar char="•"/>
              <a:defRPr/>
            </a:pPr>
            <a:r>
              <a:rPr lang="de-DE" sz="1600">
                <a:latin typeface="Meta-Light" panose="02000506080000020004" pitchFamily="2" charset="0"/>
                <a:cs typeface="Arial"/>
              </a:rPr>
              <a:t>Lisa Köhnert (Bundesjugendreferentin) Landesverband, Medienkompetenz und Arbeitskreis Jugend- und Gesellschaftspolitik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66EA99A-6451-17FC-8CB1-EBBC2612ED37}"/>
              </a:ext>
            </a:extLst>
          </p:cNvPr>
          <p:cNvSpPr txBox="1"/>
          <p:nvPr/>
        </p:nvSpPr>
        <p:spPr>
          <a:xfrm>
            <a:off x="8881010" y="4271901"/>
            <a:ext cx="4424272" cy="1068647"/>
          </a:xfrm>
          <a:prstGeom prst="rect">
            <a:avLst/>
          </a:prstGeom>
          <a:noFill/>
        </p:spPr>
        <p:txBody>
          <a:bodyPr wrap="square" lIns="82953" tIns="41476" rIns="82953" bIns="41476" anchor="t">
            <a:spAutoFit/>
          </a:bodyPr>
          <a:lstStyle/>
          <a:p>
            <a:pPr>
              <a:defRPr/>
            </a:pPr>
            <a:r>
              <a:rPr lang="de-DE" sz="1600" b="1">
                <a:solidFill>
                  <a:schemeClr val="accent6">
                    <a:lumMod val="75000"/>
                  </a:schemeClr>
                </a:solidFill>
                <a:latin typeface="Meta-Light" panose="02000506080000020004" pitchFamily="2" charset="0"/>
              </a:rPr>
              <a:t>Landesverband Junggärtner: </a:t>
            </a:r>
          </a:p>
          <a:p>
            <a:pPr marL="259232" indent="-259232">
              <a:buFont typeface="Arial" panose="020B0604020202020204" pitchFamily="34" charset="0"/>
              <a:buChar char="•"/>
              <a:defRPr/>
            </a:pPr>
            <a:r>
              <a:rPr lang="de-DE" sz="1600">
                <a:solidFill>
                  <a:schemeClr val="accent6">
                    <a:lumMod val="75000"/>
                  </a:schemeClr>
                </a:solidFill>
                <a:latin typeface="Meta-Light" panose="02000506080000020004" pitchFamily="2" charset="0"/>
              </a:rPr>
              <a:t>Christine Freitag</a:t>
            </a:r>
          </a:p>
          <a:p>
            <a:pPr marL="259232" indent="-259232">
              <a:buFont typeface="Arial" panose="020B0604020202020204" pitchFamily="34" charset="0"/>
              <a:buChar char="•"/>
              <a:defRPr/>
            </a:pPr>
            <a:r>
              <a:rPr lang="de-DE" sz="1600">
                <a:solidFill>
                  <a:schemeClr val="accent6">
                    <a:lumMod val="75000"/>
                  </a:schemeClr>
                </a:solidFill>
                <a:latin typeface="Meta-Light" panose="02000506080000020004" pitchFamily="2" charset="0"/>
                <a:cs typeface="Arial"/>
              </a:rPr>
              <a:t>Margarete Filgis </a:t>
            </a:r>
          </a:p>
          <a:p>
            <a:pPr>
              <a:defRPr/>
            </a:pPr>
            <a:r>
              <a:rPr lang="de-DE" sz="1600">
                <a:solidFill>
                  <a:schemeClr val="accent6">
                    <a:lumMod val="75000"/>
                  </a:schemeClr>
                </a:solidFill>
                <a:latin typeface="Meta-Light" panose="02000506080000020004" pitchFamily="2" charset="0"/>
                <a:cs typeface="Arial"/>
              </a:rPr>
              <a:t>      (Bildungsreferentinnen</a:t>
            </a:r>
            <a:r>
              <a:rPr lang="de-DE" sz="1270">
                <a:solidFill>
                  <a:schemeClr val="accent6">
                    <a:lumMod val="75000"/>
                  </a:schemeClr>
                </a:solidFill>
                <a:latin typeface="Meta-Light" panose="02000506080000020004" pitchFamily="2" charset="0"/>
                <a:cs typeface="Arial"/>
              </a:rPr>
              <a:t>)</a:t>
            </a:r>
            <a:endParaRPr lang="de-DE" sz="1633">
              <a:solidFill>
                <a:schemeClr val="accent6">
                  <a:lumMod val="75000"/>
                </a:schemeClr>
              </a:solidFill>
              <a:latin typeface="Meta-Light" panose="02000506080000020004" pitchFamily="2" charset="0"/>
              <a:cs typeface="Arial"/>
            </a:endParaRPr>
          </a:p>
        </p:txBody>
      </p:sp>
      <p:pic>
        <p:nvPicPr>
          <p:cNvPr id="3083" name="Grafik 17" descr="Ein Bild, das Poolball, Sport enthält.&#10;&#10;Automatisch generierte Beschreibung">
            <a:extLst>
              <a:ext uri="{FF2B5EF4-FFF2-40B4-BE49-F238E27FC236}">
                <a16:creationId xmlns:a16="http://schemas.microsoft.com/office/drawing/2014/main" id="{F54DC2DB-7F09-ABD7-6360-0F715DD81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853" y="1510943"/>
            <a:ext cx="633667" cy="72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Grafik 20" descr="Ein Bild, das Poolball, Sport enthält.&#10;&#10;Automatisch generierte Beschreibung">
            <a:extLst>
              <a:ext uri="{FF2B5EF4-FFF2-40B4-BE49-F238E27FC236}">
                <a16:creationId xmlns:a16="http://schemas.microsoft.com/office/drawing/2014/main" id="{7D2DA613-798A-7C91-26AE-0D98AB650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75557">
            <a:off x="4773949" y="1594248"/>
            <a:ext cx="635106" cy="72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Grafik 23" descr="Ein Bild, das Poolball, Sport enthält.&#10;&#10;Automatisch generierte Beschreibung">
            <a:extLst>
              <a:ext uri="{FF2B5EF4-FFF2-40B4-BE49-F238E27FC236}">
                <a16:creationId xmlns:a16="http://schemas.microsoft.com/office/drawing/2014/main" id="{8A4C54A0-6E94-0D64-3A7A-ACA61EA29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118">
            <a:off x="6814072" y="2799245"/>
            <a:ext cx="635107" cy="71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Grafik 24" descr="Ein Bild, das Poolball, Sport enthält.&#10;&#10;Automatisch generierte Beschreibung">
            <a:extLst>
              <a:ext uri="{FF2B5EF4-FFF2-40B4-BE49-F238E27FC236}">
                <a16:creationId xmlns:a16="http://schemas.microsoft.com/office/drawing/2014/main" id="{EEDB07D1-2EC3-5E73-A0E7-BDBC757D4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458">
            <a:off x="6524927" y="4224690"/>
            <a:ext cx="635107" cy="72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Grafik 25" descr="Ein Bild, das Poolball, Sport enthält.&#10;&#10;Automatisch generierte Beschreibung">
            <a:extLst>
              <a:ext uri="{FF2B5EF4-FFF2-40B4-BE49-F238E27FC236}">
                <a16:creationId xmlns:a16="http://schemas.microsoft.com/office/drawing/2014/main" id="{5109EA4F-2FC5-EB54-CF18-ABE264F0B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5301">
            <a:off x="5175683" y="4023397"/>
            <a:ext cx="635106" cy="72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F2144DB-EF0F-18F5-0C7B-73918F064D70}"/>
              </a:ext>
            </a:extLst>
          </p:cNvPr>
          <p:cNvSpPr txBox="1"/>
          <p:nvPr/>
        </p:nvSpPr>
        <p:spPr>
          <a:xfrm>
            <a:off x="7467849" y="6621020"/>
            <a:ext cx="1743491" cy="237330"/>
          </a:xfrm>
          <a:prstGeom prst="rect">
            <a:avLst/>
          </a:prstGeom>
          <a:noFill/>
        </p:spPr>
        <p:txBody>
          <a:bodyPr wrap="square" lIns="82953" tIns="41476" rIns="82953" bIns="41476" anchor="t">
            <a:spAutoFit/>
          </a:bodyPr>
          <a:lstStyle/>
          <a:p>
            <a:pPr>
              <a:defRPr/>
            </a:pPr>
            <a:r>
              <a:rPr lang="de-DE" sz="998" dirty="0">
                <a:solidFill>
                  <a:srgbClr val="000000"/>
                </a:solidFill>
                <a:latin typeface="Meta-Light"/>
                <a:cs typeface="Arial"/>
              </a:rPr>
              <a:t>Stand : Jan 2026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4777142-A7A2-9171-F1B5-9C4814D74A57}"/>
              </a:ext>
            </a:extLst>
          </p:cNvPr>
          <p:cNvSpPr txBox="1"/>
          <p:nvPr/>
        </p:nvSpPr>
        <p:spPr>
          <a:xfrm>
            <a:off x="5879331" y="4596916"/>
            <a:ext cx="823419" cy="209309"/>
          </a:xfrm>
          <a:prstGeom prst="rect">
            <a:avLst/>
          </a:prstGeom>
          <a:noFill/>
        </p:spPr>
        <p:txBody>
          <a:bodyPr wrap="square" lIns="82953" tIns="41476" rIns="82953" bIns="41476" anchor="t">
            <a:spAutoFit/>
          </a:bodyPr>
          <a:lstStyle/>
          <a:p>
            <a:pPr>
              <a:defRPr/>
            </a:pPr>
            <a:r>
              <a:rPr lang="de-DE" sz="816" b="1">
                <a:solidFill>
                  <a:srgbClr val="00664C"/>
                </a:solidFill>
                <a:latin typeface="Meta-Light"/>
                <a:cs typeface="Arial"/>
              </a:rPr>
              <a:t>Germering</a:t>
            </a:r>
            <a:endParaRPr lang="de-DE" sz="816" b="1">
              <a:solidFill>
                <a:srgbClr val="00664C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7615489-6B7F-8CF8-6EFD-CEC07A75C724}"/>
              </a:ext>
            </a:extLst>
          </p:cNvPr>
          <p:cNvSpPr txBox="1"/>
          <p:nvPr/>
        </p:nvSpPr>
        <p:spPr>
          <a:xfrm>
            <a:off x="4940587" y="4854239"/>
            <a:ext cx="1139403" cy="209309"/>
          </a:xfrm>
          <a:prstGeom prst="rect">
            <a:avLst/>
          </a:prstGeom>
          <a:noFill/>
        </p:spPr>
        <p:txBody>
          <a:bodyPr wrap="square" lIns="82953" tIns="41476" rIns="82953" bIns="41476" anchor="t">
            <a:spAutoFit/>
          </a:bodyPr>
          <a:lstStyle/>
          <a:p>
            <a:pPr>
              <a:defRPr/>
            </a:pPr>
            <a:r>
              <a:rPr lang="de-DE" sz="816" b="1">
                <a:solidFill>
                  <a:srgbClr val="00664C"/>
                </a:solidFill>
                <a:latin typeface="Meta-Light"/>
                <a:cs typeface="Arial"/>
              </a:rPr>
              <a:t>Schwabmünchen</a:t>
            </a:r>
            <a:endParaRPr lang="de-DE" sz="816" b="1">
              <a:solidFill>
                <a:srgbClr val="00664C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5A54972-913A-B91C-D757-FEE17B9E3BAB}"/>
              </a:ext>
            </a:extLst>
          </p:cNvPr>
          <p:cNvSpPr txBox="1"/>
          <p:nvPr/>
        </p:nvSpPr>
        <p:spPr>
          <a:xfrm>
            <a:off x="6227570" y="3389102"/>
            <a:ext cx="1139403" cy="209309"/>
          </a:xfrm>
          <a:prstGeom prst="rect">
            <a:avLst/>
          </a:prstGeom>
          <a:noFill/>
        </p:spPr>
        <p:txBody>
          <a:bodyPr wrap="square" lIns="82953" tIns="41476" rIns="82953" bIns="41476" anchor="t">
            <a:spAutoFit/>
          </a:bodyPr>
          <a:lstStyle/>
          <a:p>
            <a:pPr>
              <a:defRPr/>
            </a:pPr>
            <a:r>
              <a:rPr lang="de-DE" sz="816" b="1">
                <a:solidFill>
                  <a:srgbClr val="00664C"/>
                </a:solidFill>
                <a:latin typeface="Meta-Light"/>
                <a:cs typeface="Arial"/>
              </a:rPr>
              <a:t>Regensburg</a:t>
            </a:r>
            <a:endParaRPr lang="de-DE" sz="816" b="1">
              <a:solidFill>
                <a:srgbClr val="00664C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3E4533B-A8B8-3330-03E0-21D83603DF46}"/>
              </a:ext>
            </a:extLst>
          </p:cNvPr>
          <p:cNvSpPr txBox="1"/>
          <p:nvPr/>
        </p:nvSpPr>
        <p:spPr>
          <a:xfrm>
            <a:off x="4970202" y="2313185"/>
            <a:ext cx="1139403" cy="209309"/>
          </a:xfrm>
          <a:prstGeom prst="rect">
            <a:avLst/>
          </a:prstGeom>
          <a:noFill/>
        </p:spPr>
        <p:txBody>
          <a:bodyPr wrap="square" lIns="82953" tIns="41476" rIns="82953" bIns="41476" anchor="t">
            <a:spAutoFit/>
          </a:bodyPr>
          <a:lstStyle/>
          <a:p>
            <a:pPr>
              <a:defRPr/>
            </a:pPr>
            <a:r>
              <a:rPr lang="de-DE" sz="816" b="1">
                <a:solidFill>
                  <a:srgbClr val="00664C"/>
                </a:solidFill>
                <a:latin typeface="Meta-Light"/>
                <a:cs typeface="Arial"/>
              </a:rPr>
              <a:t>Würzburg</a:t>
            </a:r>
            <a:endParaRPr lang="de-DE" sz="816" b="1">
              <a:solidFill>
                <a:srgbClr val="00664C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84DC1E6-8964-071C-8952-97397F51AF02}"/>
              </a:ext>
            </a:extLst>
          </p:cNvPr>
          <p:cNvSpPr txBox="1"/>
          <p:nvPr/>
        </p:nvSpPr>
        <p:spPr>
          <a:xfrm>
            <a:off x="5794920" y="2210695"/>
            <a:ext cx="1139403" cy="209309"/>
          </a:xfrm>
          <a:prstGeom prst="rect">
            <a:avLst/>
          </a:prstGeom>
          <a:noFill/>
        </p:spPr>
        <p:txBody>
          <a:bodyPr wrap="square" lIns="82953" tIns="41476" rIns="82953" bIns="41476" anchor="t">
            <a:spAutoFit/>
          </a:bodyPr>
          <a:lstStyle/>
          <a:p>
            <a:pPr>
              <a:defRPr/>
            </a:pPr>
            <a:r>
              <a:rPr lang="de-DE" sz="816" b="1">
                <a:solidFill>
                  <a:srgbClr val="00664C"/>
                </a:solidFill>
                <a:latin typeface="Meta-Light"/>
                <a:cs typeface="Arial"/>
              </a:rPr>
              <a:t>Bayreuth</a:t>
            </a:r>
            <a:endParaRPr lang="de-DE" sz="816" b="1">
              <a:solidFill>
                <a:srgbClr val="00664C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3CEA1D8-FA84-EC9D-216F-3109EAA4D64A}"/>
              </a:ext>
            </a:extLst>
          </p:cNvPr>
          <p:cNvSpPr txBox="1"/>
          <p:nvPr/>
        </p:nvSpPr>
        <p:spPr>
          <a:xfrm>
            <a:off x="6291040" y="486034"/>
            <a:ext cx="379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>
                <a:solidFill>
                  <a:schemeClr val="accent1"/>
                </a:solidFill>
                <a:latin typeface="Meta-Light" panose="02000506080000020004" pitchFamily="2" charset="0"/>
              </a:rPr>
              <a:t>Franken agrarische Ringe - Kulmbach</a:t>
            </a:r>
          </a:p>
          <a:p>
            <a:pPr marL="259232" indent="-259232">
              <a:buFont typeface="Arial" panose="020B0604020202020204" pitchFamily="34" charset="0"/>
              <a:buChar char="•"/>
            </a:pPr>
            <a:r>
              <a:rPr lang="de-DE" sz="1600">
                <a:solidFill>
                  <a:schemeClr val="accent1"/>
                </a:solidFill>
                <a:latin typeface="Meta-Light" panose="02000506080000020004" pitchFamily="2" charset="0"/>
              </a:rPr>
              <a:t>Katharina Wust </a:t>
            </a:r>
          </a:p>
          <a:p>
            <a:r>
              <a:rPr lang="de-DE" sz="1600">
                <a:solidFill>
                  <a:schemeClr val="accent1"/>
                </a:solidFill>
                <a:latin typeface="Meta-Light" panose="02000506080000020004" pitchFamily="2" charset="0"/>
              </a:rPr>
              <a:t>       (Agrar- und Bildungsreferentin)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962DD06-7186-3A7F-34F1-33D5B45EB4BF}"/>
              </a:ext>
            </a:extLst>
          </p:cNvPr>
          <p:cNvSpPr txBox="1"/>
          <p:nvPr/>
        </p:nvSpPr>
        <p:spPr>
          <a:xfrm>
            <a:off x="5572142" y="2044077"/>
            <a:ext cx="1139403" cy="209309"/>
          </a:xfrm>
          <a:prstGeom prst="rect">
            <a:avLst/>
          </a:prstGeom>
          <a:noFill/>
        </p:spPr>
        <p:txBody>
          <a:bodyPr wrap="square" lIns="82953" tIns="41476" rIns="82953" bIns="41476" anchor="t">
            <a:spAutoFit/>
          </a:bodyPr>
          <a:lstStyle/>
          <a:p>
            <a:pPr>
              <a:defRPr/>
            </a:pPr>
            <a:r>
              <a:rPr lang="de-DE" sz="816" b="1">
                <a:solidFill>
                  <a:srgbClr val="00664C"/>
                </a:solidFill>
                <a:latin typeface="Meta-Light"/>
                <a:cs typeface="Arial"/>
              </a:rPr>
              <a:t>Kulmbach</a:t>
            </a:r>
            <a:endParaRPr lang="de-DE" sz="816" b="1">
              <a:solidFill>
                <a:srgbClr val="00664C"/>
              </a:solidFill>
            </a:endParaRPr>
          </a:p>
        </p:txBody>
      </p:sp>
      <p:pic>
        <p:nvPicPr>
          <p:cNvPr id="11" name="Grafik 24" descr="Ein Bild, das Poolball, Sport enthält.&#10;&#10;Automatisch generierte Beschreibung">
            <a:extLst>
              <a:ext uri="{FF2B5EF4-FFF2-40B4-BE49-F238E27FC236}">
                <a16:creationId xmlns:a16="http://schemas.microsoft.com/office/drawing/2014/main" id="{32A840EE-24EB-4C47-4C7F-6BFF21F94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458">
            <a:off x="6201506" y="1808199"/>
            <a:ext cx="635107" cy="72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0A9B3-AFCF-280C-232C-1F0DA1B5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B6BA2ED-AE7A-2B12-CCF5-EFA09E600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9857"/>
            <a:ext cx="6265541" cy="688785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E72259B-43D4-9AEB-E20B-755743D21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9270"/>
            <a:ext cx="5883965" cy="384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8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B5C096F3-8D4E-A7DB-9844-6259B0813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3286" y="172279"/>
            <a:ext cx="8080513" cy="1518410"/>
          </a:xfrm>
        </p:spPr>
        <p:txBody>
          <a:bodyPr/>
          <a:lstStyle/>
          <a:p>
            <a:r>
              <a:rPr lang="de-DE" altLang="de-DE" b="1" dirty="0">
                <a:solidFill>
                  <a:srgbClr val="0070C0"/>
                </a:solidFill>
                <a:latin typeface="Meta-Light" panose="02000506080000020004" pitchFamily="2" charset="0"/>
              </a:rPr>
              <a:t>Was ist die BJB?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ECF161-B79A-0C54-AE1A-8A78D4121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461"/>
            <a:ext cx="11526981" cy="4448157"/>
          </a:xfrm>
        </p:spPr>
        <p:txBody>
          <a:bodyPr>
            <a:normAutofit fontScale="25000" lnSpcReduction="20000"/>
          </a:bodyPr>
          <a:lstStyle/>
          <a:p>
            <a:pPr marL="311089" indent="-311089" defTabSz="407585">
              <a:lnSpc>
                <a:spcPct val="150000"/>
              </a:lnSpc>
              <a:defRPr/>
            </a:pPr>
            <a:r>
              <a:rPr lang="de-DE" sz="9600" b="1" dirty="0">
                <a:latin typeface="Meta-Light" panose="02000506080000020004" pitchFamily="2" charset="0"/>
              </a:rPr>
              <a:t>Landjugend in Bayern</a:t>
            </a:r>
          </a:p>
          <a:p>
            <a:pPr marL="311089" indent="-311089" defTabSz="407585">
              <a:lnSpc>
                <a:spcPct val="150000"/>
              </a:lnSpc>
              <a:defRPr/>
            </a:pPr>
            <a:r>
              <a:rPr lang="de-DE" sz="9600" b="1" dirty="0">
                <a:latin typeface="Meta-Light" panose="02000506080000020004" pitchFamily="2" charset="0"/>
              </a:rPr>
              <a:t>nicht konfessionell &amp; parteipolitisch unabhängig</a:t>
            </a:r>
          </a:p>
          <a:p>
            <a:pPr marL="311089" indent="-311089" defTabSz="407585">
              <a:lnSpc>
                <a:spcPct val="150000"/>
              </a:lnSpc>
              <a:defRPr/>
            </a:pPr>
            <a:r>
              <a:rPr lang="de-DE" sz="9600" b="1" dirty="0">
                <a:latin typeface="Meta-Light" panose="02000506080000020004" pitchFamily="2" charset="0"/>
              </a:rPr>
              <a:t>wir vertreten die junge Generation in ländlichen Räumen Bayerns</a:t>
            </a:r>
          </a:p>
          <a:p>
            <a:pPr marL="0" indent="0" defTabSz="407585">
              <a:lnSpc>
                <a:spcPct val="150000"/>
              </a:lnSpc>
              <a:buNone/>
              <a:defRPr/>
            </a:pPr>
            <a:r>
              <a:rPr lang="de-DE" sz="9600" b="1" dirty="0">
                <a:latin typeface="Meta-Light" panose="02000506080000020004" pitchFamily="2" charset="0"/>
              </a:rPr>
              <a:t>     &amp; die grünen Berufe </a:t>
            </a:r>
          </a:p>
          <a:p>
            <a:pPr marL="311089" indent="-311089" defTabSz="407585">
              <a:lnSpc>
                <a:spcPct val="150000"/>
              </a:lnSpc>
              <a:defRPr/>
            </a:pPr>
            <a:r>
              <a:rPr lang="de-DE" sz="9600" b="1" dirty="0">
                <a:latin typeface="Meta-Light" panose="02000506080000020004" pitchFamily="2" charset="0"/>
              </a:rPr>
              <a:t>Aktuell 21.000 Mitglieder auf Orts-, Kreis-, Bezirks- und Landesebene</a:t>
            </a:r>
            <a:endParaRPr lang="de-DE" sz="9600" dirty="0">
              <a:latin typeface="Meta-Light" panose="02000506080000020004" pitchFamily="2" charset="0"/>
            </a:endParaRPr>
          </a:p>
          <a:p>
            <a:pPr marL="0" indent="0" defTabSz="407585">
              <a:lnSpc>
                <a:spcPct val="150000"/>
              </a:lnSpc>
              <a:buNone/>
              <a:defRPr/>
            </a:pPr>
            <a:r>
              <a:rPr lang="de-DE" sz="9600" b="1" dirty="0">
                <a:latin typeface="Meta-Light" panose="02000506080000020004" pitchFamily="2" charset="0"/>
              </a:rPr>
              <a:t>Was wir anbieten:</a:t>
            </a:r>
            <a:br>
              <a:rPr lang="de-DE" sz="9600" b="1" dirty="0">
                <a:latin typeface="Meta-Light" panose="02000506080000020004" pitchFamily="2" charset="0"/>
              </a:rPr>
            </a:br>
            <a:r>
              <a:rPr lang="de-DE" sz="9600" dirty="0">
                <a:latin typeface="Meta-Light" panose="02000506080000020004" pitchFamily="2" charset="0"/>
              </a:rPr>
              <a:t>Lehr- und Bildungsfahrten (Brüssel, Berlin, Niedersachsen, Italien </a:t>
            </a:r>
            <a:r>
              <a:rPr lang="de-DE" sz="9600" dirty="0" err="1">
                <a:latin typeface="Meta-Light" panose="02000506080000020004" pitchFamily="2" charset="0"/>
              </a:rPr>
              <a:t>uvm</a:t>
            </a:r>
            <a:r>
              <a:rPr lang="de-DE" sz="9600" dirty="0">
                <a:latin typeface="Meta-Light" panose="02000506080000020004" pitchFamily="2" charset="0"/>
              </a:rPr>
              <a:t>.),</a:t>
            </a:r>
            <a:br>
              <a:rPr lang="de-DE" sz="9600" dirty="0">
                <a:latin typeface="Meta-Light" panose="02000506080000020004" pitchFamily="2" charset="0"/>
              </a:rPr>
            </a:br>
            <a:r>
              <a:rPr lang="de-DE" sz="9600" dirty="0">
                <a:latin typeface="Meta-Light" panose="02000506080000020004" pitchFamily="2" charset="0"/>
              </a:rPr>
              <a:t>Betriebsführungen, Juleica, Vertretung gegenüber Politik,</a:t>
            </a:r>
            <a:br>
              <a:rPr lang="de-DE" sz="9600" dirty="0">
                <a:latin typeface="Meta-Light" panose="02000506080000020004" pitchFamily="2" charset="0"/>
              </a:rPr>
            </a:br>
            <a:r>
              <a:rPr lang="de-DE" sz="9600" dirty="0">
                <a:latin typeface="Meta-Light" panose="02000506080000020004" pitchFamily="2" charset="0"/>
              </a:rPr>
              <a:t>Unterstützung für die Untergliederungen, Versicherung, Rechtliches,</a:t>
            </a:r>
            <a:br>
              <a:rPr lang="de-DE" sz="9600" dirty="0">
                <a:latin typeface="Meta-Light" panose="02000506080000020004" pitchFamily="2" charset="0"/>
              </a:rPr>
            </a:br>
            <a:r>
              <a:rPr lang="de-DE" sz="9600" dirty="0">
                <a:latin typeface="Meta-Light" panose="02000506080000020004" pitchFamily="2" charset="0"/>
              </a:rPr>
              <a:t>LJ-Austausch (Bspw. Polen, Frankreich, Japan, Israel)</a:t>
            </a:r>
          </a:p>
          <a:p>
            <a:pPr marL="311089" indent="-311089" defTabSz="407585">
              <a:defRPr/>
            </a:pPr>
            <a:endParaRPr lang="de-D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F49383-3CCD-4F2E-BF0E-FD25EEF7B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26265"/>
            <a:ext cx="10357337" cy="3674221"/>
          </a:xfrm>
        </p:spPr>
        <p:txBody>
          <a:bodyPr>
            <a:normAutofit/>
          </a:bodyPr>
          <a:lstStyle/>
          <a:p>
            <a:pPr marL="414772" indent="-414772"/>
            <a:r>
              <a:rPr lang="de-DE" sz="2400" kern="1200">
                <a:latin typeface="Meta-Light" panose="02000506080000020004" pitchFamily="2" charset="0"/>
              </a:rPr>
              <a:t>Bund der Deutschen Landjugend (BDL)</a:t>
            </a:r>
          </a:p>
          <a:p>
            <a:pPr marL="414772" indent="-414772"/>
            <a:r>
              <a:rPr lang="de-DE" sz="2400" kern="1200">
                <a:latin typeface="Meta-Light" panose="02000506080000020004" pitchFamily="2" charset="0"/>
              </a:rPr>
              <a:t>Bayerischer Jugendring (BJR)</a:t>
            </a:r>
          </a:p>
          <a:p>
            <a:pPr marL="414772" indent="-414772"/>
            <a:r>
              <a:rPr lang="de-DE" sz="2400" kern="1200">
                <a:latin typeface="Meta-Light" panose="02000506080000020004" pitchFamily="2" charset="0"/>
              </a:rPr>
              <a:t>Arbeitsgemeinschaft der Landjugend im Bayerischen Bauernverband (Arge)</a:t>
            </a:r>
          </a:p>
          <a:p>
            <a:pPr marL="414772" indent="-414772"/>
            <a:r>
              <a:rPr lang="de-DE" sz="2400" kern="1200">
                <a:latin typeface="Meta-Light" panose="02000506080000020004" pitchFamily="2" charset="0"/>
              </a:rPr>
              <a:t>BJB Beratungs- &amp; Service UG</a:t>
            </a:r>
          </a:p>
          <a:p>
            <a:pPr marL="414772" indent="-414772"/>
            <a:r>
              <a:rPr lang="de-DE" sz="2400" kern="1200">
                <a:latin typeface="Meta-Light" panose="02000506080000020004" pitchFamily="2" charset="0"/>
              </a:rPr>
              <a:t>Jungbauernschule Grainau </a:t>
            </a:r>
          </a:p>
          <a:p>
            <a:pPr marL="414772" indent="-414772"/>
            <a:r>
              <a:rPr lang="de-DE" sz="2400" kern="1200">
                <a:latin typeface="Meta-Light" panose="02000506080000020004" pitchFamily="2" charset="0"/>
              </a:rPr>
              <a:t>Buchführungsdienst der Bayerischen Jungbauernschaft (BBJ)</a:t>
            </a:r>
          </a:p>
          <a:p>
            <a:pPr marL="414772" indent="-414772"/>
            <a:r>
              <a:rPr lang="de-DE" sz="2400" kern="1200">
                <a:latin typeface="Meta-Light" panose="02000506080000020004" pitchFamily="2" charset="0"/>
              </a:rPr>
              <a:t>Nationale und internationale </a:t>
            </a:r>
            <a:r>
              <a:rPr lang="de-DE" sz="2400">
                <a:latin typeface="Meta-Light" panose="02000506080000020004" pitchFamily="2" charset="0"/>
              </a:rPr>
              <a:t>Kontakte für </a:t>
            </a:r>
            <a:r>
              <a:rPr lang="de-DE" sz="2400" kern="1200">
                <a:latin typeface="Meta-Light" panose="02000506080000020004" pitchFamily="2" charset="0"/>
              </a:rPr>
              <a:t>Lehrfahrten und Begegnungen</a:t>
            </a:r>
          </a:p>
          <a:p>
            <a:pPr marL="414772" indent="-414772"/>
            <a:r>
              <a:rPr lang="de-DE" sz="2400">
                <a:latin typeface="Meta-Light" panose="02000506080000020004" pitchFamily="2" charset="0"/>
              </a:rPr>
              <a:t>Weitere Partner (LfL, StMELF, BayWa,…)</a:t>
            </a:r>
            <a:endParaRPr lang="de-DE" sz="2400" kern="1200">
              <a:latin typeface="Meta-Light" panose="02000506080000020004" pitchFamily="2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9CD7A76-B135-447A-85BD-8AF01619C192}"/>
              </a:ext>
            </a:extLst>
          </p:cNvPr>
          <p:cNvSpPr txBox="1">
            <a:spLocks/>
          </p:cNvSpPr>
          <p:nvPr/>
        </p:nvSpPr>
        <p:spPr bwMode="auto">
          <a:xfrm>
            <a:off x="1022108" y="410107"/>
            <a:ext cx="5160624" cy="7510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MetaPlusBold-Roman" pitchFamily="16" charset="0"/>
                <a:cs typeface="Arial" charset="0"/>
              </a:defRPr>
            </a:lvl2pPr>
            <a:lvl3pPr algn="l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MetaPlusBold-Roman" pitchFamily="16" charset="0"/>
                <a:cs typeface="Arial" charset="0"/>
              </a:defRPr>
            </a:lvl3pPr>
            <a:lvl4pPr algn="l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MetaPlusBold-Roman" pitchFamily="16" charset="0"/>
                <a:cs typeface="Arial" charset="0"/>
              </a:defRPr>
            </a:lvl4pPr>
            <a:lvl5pPr algn="l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MetaPlusBold-Roman" pitchFamily="16" charset="0"/>
                <a:cs typeface="Arial" charset="0"/>
              </a:defRPr>
            </a:lvl5pPr>
            <a:lvl6pPr marL="2514600" indent="-228600" algn="l" defTabSz="449263" rtl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000000"/>
                </a:solidFill>
                <a:latin typeface="MetaPlusBold-Roman" pitchFamily="16" charset="0"/>
                <a:cs typeface="Arial" charset="0"/>
              </a:defRPr>
            </a:lvl6pPr>
            <a:lvl7pPr marL="2971800" indent="-228600" algn="l" defTabSz="449263" rtl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000000"/>
                </a:solidFill>
                <a:latin typeface="MetaPlusBold-Roman" pitchFamily="16" charset="0"/>
                <a:cs typeface="Arial" charset="0"/>
              </a:defRPr>
            </a:lvl7pPr>
            <a:lvl8pPr marL="3429000" indent="-228600" algn="l" defTabSz="449263" rtl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000000"/>
                </a:solidFill>
                <a:latin typeface="MetaPlusBold-Roman" pitchFamily="16" charset="0"/>
                <a:cs typeface="Arial" charset="0"/>
              </a:defRPr>
            </a:lvl8pPr>
            <a:lvl9pPr marL="3886200" indent="-228600" algn="l" defTabSz="449263" rtl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000000"/>
                </a:solidFill>
                <a:latin typeface="MetaPlusBold-Roman" pitchFamily="16" charset="0"/>
                <a:cs typeface="Arial" charset="0"/>
              </a:defRPr>
            </a:lvl9pPr>
          </a:lstStyle>
          <a:p>
            <a:r>
              <a:rPr lang="de-DE">
                <a:solidFill>
                  <a:srgbClr val="0070C0"/>
                </a:solidFill>
                <a:latin typeface="Meta-Light" panose="02000506080000020004" pitchFamily="2" charset="0"/>
              </a:rPr>
              <a:t>Netzwerk</a:t>
            </a:r>
          </a:p>
        </p:txBody>
      </p:sp>
    </p:spTree>
    <p:extLst>
      <p:ext uri="{BB962C8B-B14F-4D97-AF65-F5344CB8AC3E}">
        <p14:creationId xmlns:p14="http://schemas.microsoft.com/office/powerpoint/2010/main" val="2213050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249A09-19EA-4EA1-0AD0-2A7C35CBA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106" y="-429491"/>
            <a:ext cx="10130118" cy="1870364"/>
          </a:xfrm>
        </p:spPr>
        <p:txBody>
          <a:bodyPr/>
          <a:lstStyle/>
          <a:p>
            <a:r>
              <a:rPr lang="de-DE" sz="4800" b="1" dirty="0">
                <a:solidFill>
                  <a:srgbClr val="0070C0"/>
                </a:solidFill>
                <a:latin typeface="Meta-Light" panose="02000506080000020004" pitchFamily="2" charset="0"/>
              </a:rPr>
              <a:t>Landesvorstand</a:t>
            </a:r>
            <a:r>
              <a:rPr lang="de-DE" b="1" dirty="0">
                <a:solidFill>
                  <a:srgbClr val="0070C0"/>
                </a:solidFill>
                <a:latin typeface="Meta-Light" panose="02000506080000020004" pitchFamily="2" charset="0"/>
              </a:rPr>
              <a:t> </a:t>
            </a:r>
          </a:p>
        </p:txBody>
      </p:sp>
      <p:pic>
        <p:nvPicPr>
          <p:cNvPr id="7" name="Inhaltsplatzhalter 6" descr="Ein Bild, das draußen, Himmel, Kleidung, Person enthält.&#10;&#10;Automatisch generierte Beschreibung">
            <a:extLst>
              <a:ext uri="{FF2B5EF4-FFF2-40B4-BE49-F238E27FC236}">
                <a16:creationId xmlns:a16="http://schemas.microsoft.com/office/drawing/2014/main" id="{463B3F7F-20D7-0CEA-F805-4D8267490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306" y="954741"/>
            <a:ext cx="10130118" cy="7597589"/>
          </a:xfrm>
        </p:spPr>
      </p:pic>
    </p:spTree>
    <p:extLst>
      <p:ext uri="{BB962C8B-B14F-4D97-AF65-F5344CB8AC3E}">
        <p14:creationId xmlns:p14="http://schemas.microsoft.com/office/powerpoint/2010/main" val="4062374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9F1A5D-1A9C-150C-0C14-67E75618B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51443"/>
            <a:ext cx="9554817" cy="1254755"/>
          </a:xfrm>
        </p:spPr>
        <p:txBody>
          <a:bodyPr>
            <a:normAutofit fontScale="90000"/>
          </a:bodyPr>
          <a:lstStyle/>
          <a:p>
            <a:pPr algn="r"/>
            <a:r>
              <a:rPr lang="de-DE" b="1" dirty="0">
                <a:solidFill>
                  <a:srgbClr val="0070C0"/>
                </a:solidFill>
                <a:latin typeface="Meta-Light" panose="02000506080000020004" pitchFamily="2" charset="0"/>
              </a:rPr>
              <a:t>AK Jugend- und Gesellschaftspolitik  = AK I</a:t>
            </a:r>
          </a:p>
        </p:txBody>
      </p:sp>
      <p:pic>
        <p:nvPicPr>
          <p:cNvPr id="5" name="Grafik 4" descr="Ein Bild, das Kleidung, Person, Lächeln, Himmel enthält.&#10;&#10;Automatisch generierte Beschreibung">
            <a:extLst>
              <a:ext uri="{FF2B5EF4-FFF2-40B4-BE49-F238E27FC236}">
                <a16:creationId xmlns:a16="http://schemas.microsoft.com/office/drawing/2014/main" id="{4C38441A-8C60-F301-B86C-80FB06371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8861"/>
            <a:ext cx="9798628" cy="7348971"/>
          </a:xfrm>
          <a:prstGeom prst="rect">
            <a:avLst/>
          </a:prstGeo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2BE710F-4DB6-2C20-0440-5FFDBAC81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0009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35280C-CFD8-67AB-D1B3-A799D2D0B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128" y="669925"/>
            <a:ext cx="10515600" cy="1325563"/>
          </a:xfrm>
        </p:spPr>
        <p:txBody>
          <a:bodyPr/>
          <a:lstStyle/>
          <a:p>
            <a:pPr algn="r"/>
            <a:r>
              <a:rPr lang="de-DE" b="1" dirty="0">
                <a:solidFill>
                  <a:srgbClr val="0070C0"/>
                </a:solidFill>
                <a:latin typeface="Meta-Light" panose="02000506080000020004" pitchFamily="2" charset="0"/>
              </a:rPr>
              <a:t>Arbeitskreis Agrarpolitik</a:t>
            </a:r>
            <a:br>
              <a:rPr lang="de-DE" b="1" dirty="0">
                <a:solidFill>
                  <a:srgbClr val="0070C0"/>
                </a:solidFill>
                <a:latin typeface="Meta-Light" panose="02000506080000020004" pitchFamily="2" charset="0"/>
              </a:rPr>
            </a:br>
            <a:r>
              <a:rPr lang="de-DE" b="1" dirty="0">
                <a:solidFill>
                  <a:srgbClr val="0070C0"/>
                </a:solidFill>
                <a:latin typeface="Meta-Light" panose="02000506080000020004" pitchFamily="2" charset="0"/>
              </a:rPr>
              <a:t>= AK II</a:t>
            </a:r>
          </a:p>
        </p:txBody>
      </p:sp>
      <p:pic>
        <p:nvPicPr>
          <p:cNvPr id="10" name="Inhaltsplatzhalter 9" descr="Ein Bild, das Person, Kleidung, Lächeln, draußen enthält.&#10;&#10;Automatisch generierte Beschreibung">
            <a:extLst>
              <a:ext uri="{FF2B5EF4-FFF2-40B4-BE49-F238E27FC236}">
                <a16:creationId xmlns:a16="http://schemas.microsoft.com/office/drawing/2014/main" id="{27F13E27-4274-7B3C-3484-201B56D8E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1" y="-1165589"/>
            <a:ext cx="6542642" cy="8725272"/>
          </a:xfrm>
        </p:spPr>
      </p:pic>
    </p:spTree>
    <p:extLst>
      <p:ext uri="{BB962C8B-B14F-4D97-AF65-F5344CB8AC3E}">
        <p14:creationId xmlns:p14="http://schemas.microsoft.com/office/powerpoint/2010/main" val="842138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el 1">
            <a:extLst>
              <a:ext uri="{FF2B5EF4-FFF2-40B4-BE49-F238E27FC236}">
                <a16:creationId xmlns:a16="http://schemas.microsoft.com/office/drawing/2014/main" id="{26B34167-C27F-F3EE-2A32-C362C96EE4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1812" y="543338"/>
            <a:ext cx="7233562" cy="411067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altLang="de-DE" sz="3600" dirty="0" err="1">
                <a:latin typeface="MetaBold-Roman" panose="020B0802030000020004" pitchFamily="34" charset="0"/>
              </a:rPr>
              <a:t>Große</a:t>
            </a:r>
            <a:r>
              <a:rPr lang="en-US" altLang="de-DE" sz="3600" dirty="0">
                <a:latin typeface="MetaBold-Roman" panose="020B0802030000020004" pitchFamily="34" charset="0"/>
              </a:rPr>
              <a:t> BJB-</a:t>
            </a:r>
            <a:r>
              <a:rPr lang="en-US" altLang="de-DE" sz="3600" dirty="0" err="1">
                <a:latin typeface="MetaBold-Roman" panose="020B0802030000020004" pitchFamily="34" charset="0"/>
              </a:rPr>
              <a:t>Veranstaltungen</a:t>
            </a:r>
            <a:br>
              <a:rPr lang="en-US" altLang="de-DE" sz="3600" dirty="0">
                <a:latin typeface="MetaBold-Roman" panose="020B0802030000020004" pitchFamily="34" charset="0"/>
              </a:rPr>
            </a:br>
            <a:r>
              <a:rPr lang="en-US" altLang="de-DE" sz="3600" dirty="0" err="1">
                <a:latin typeface="MetaBold-Roman" panose="020B0802030000020004" pitchFamily="34" charset="0"/>
              </a:rPr>
              <a:t>im</a:t>
            </a:r>
            <a:r>
              <a:rPr lang="en-US" altLang="de-DE" sz="3600" dirty="0">
                <a:latin typeface="MetaBold-Roman" panose="020B0802030000020004" pitchFamily="34" charset="0"/>
              </a:rPr>
              <a:t> Seminarhaus Grainau:</a:t>
            </a:r>
            <a:br>
              <a:rPr lang="en-US" altLang="de-DE" sz="3600" dirty="0">
                <a:latin typeface="MetaBold-Roman" panose="020B0802030000020004" pitchFamily="34" charset="0"/>
              </a:rPr>
            </a:br>
            <a:br>
              <a:rPr lang="en-US" altLang="de-DE" sz="4400" b="1" dirty="0"/>
            </a:br>
            <a:r>
              <a:rPr lang="de-DE" altLang="de-DE" sz="4400" b="1" dirty="0">
                <a:solidFill>
                  <a:srgbClr val="0070C0"/>
                </a:solidFill>
                <a:latin typeface="Meta-Light" panose="02000506080000020004" pitchFamily="2" charset="0"/>
              </a:rPr>
              <a:t>Gruppenleiterlehrgang</a:t>
            </a:r>
            <a:br>
              <a:rPr lang="de-DE" altLang="de-DE" sz="4400" b="1" dirty="0">
                <a:solidFill>
                  <a:srgbClr val="0070C0"/>
                </a:solidFill>
                <a:latin typeface="Meta-Light" panose="02000506080000020004" pitchFamily="2" charset="0"/>
              </a:rPr>
            </a:br>
            <a:r>
              <a:rPr lang="de-DE" altLang="de-DE" sz="4400" b="1" dirty="0">
                <a:solidFill>
                  <a:srgbClr val="0070C0"/>
                </a:solidFill>
                <a:latin typeface="Meta-Light" panose="02000506080000020004" pitchFamily="2" charset="0"/>
              </a:rPr>
              <a:t>AK I-Tage</a:t>
            </a:r>
            <a:br>
              <a:rPr lang="de-DE" altLang="de-DE" sz="4400" b="1" dirty="0">
                <a:solidFill>
                  <a:srgbClr val="0070C0"/>
                </a:solidFill>
                <a:latin typeface="Meta-Light" panose="02000506080000020004" pitchFamily="2" charset="0"/>
              </a:rPr>
            </a:br>
            <a:r>
              <a:rPr lang="de-DE" altLang="de-DE" sz="4400" b="1" dirty="0" err="1">
                <a:solidFill>
                  <a:srgbClr val="0070C0"/>
                </a:solidFill>
                <a:latin typeface="Meta-Light" panose="02000506080000020004" pitchFamily="2" charset="0"/>
              </a:rPr>
              <a:t>Grainauer</a:t>
            </a:r>
            <a:r>
              <a:rPr lang="de-DE" altLang="de-DE" sz="4400" b="1" dirty="0">
                <a:solidFill>
                  <a:srgbClr val="0070C0"/>
                </a:solidFill>
                <a:latin typeface="Meta-Light" panose="02000506080000020004" pitchFamily="2" charset="0"/>
              </a:rPr>
              <a:t> </a:t>
            </a:r>
            <a:r>
              <a:rPr lang="de-DE" altLang="de-DE" sz="4400" b="1" dirty="0" err="1">
                <a:solidFill>
                  <a:srgbClr val="0070C0"/>
                </a:solidFill>
                <a:latin typeface="Meta-Light" panose="02000506080000020004" pitchFamily="2" charset="0"/>
              </a:rPr>
              <a:t>Junglandwirtetagung</a:t>
            </a:r>
            <a:endParaRPr lang="de-DE" altLang="de-DE" sz="4400" b="1" dirty="0">
              <a:solidFill>
                <a:srgbClr val="0070C0"/>
              </a:solidFill>
              <a:latin typeface="Meta-Light" panose="02000506080000020004" pitchFamily="2" charset="0"/>
            </a:endParaRPr>
          </a:p>
        </p:txBody>
      </p:sp>
      <p:pic>
        <p:nvPicPr>
          <p:cNvPr id="3" name="Grafik 2" descr="Ein Bild, das Kleidung, Person, Lernen, Menschliches Gesicht enthält.&#10;&#10;Automatisch generierte Beschreibung">
            <a:extLst>
              <a:ext uri="{FF2B5EF4-FFF2-40B4-BE49-F238E27FC236}">
                <a16:creationId xmlns:a16="http://schemas.microsoft.com/office/drawing/2014/main" id="{FE744695-5AE0-95E4-F358-DAC21A936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9" y="344556"/>
            <a:ext cx="5143501" cy="3429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20409b2-0b6e-4bd2-8d09-75db3da6101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7286290599C045B2DFE9A3F0EAF979" ma:contentTypeVersion="16" ma:contentTypeDescription="Ein neues Dokument erstellen." ma:contentTypeScope="" ma:versionID="47ec2b9538c5248e38f46d65d09e93c0">
  <xsd:schema xmlns:xsd="http://www.w3.org/2001/XMLSchema" xmlns:xs="http://www.w3.org/2001/XMLSchema" xmlns:p="http://schemas.microsoft.com/office/2006/metadata/properties" xmlns:ns3="3e34a1b6-4b0b-4a5d-beac-7661fcd69b9b" xmlns:ns4="620409b2-0b6e-4bd2-8d09-75db3da6101e" targetNamespace="http://schemas.microsoft.com/office/2006/metadata/properties" ma:root="true" ma:fieldsID="a350bc5adf052729521d213b9ae910b7" ns3:_="" ns4:_="">
    <xsd:import namespace="3e34a1b6-4b0b-4a5d-beac-7661fcd69b9b"/>
    <xsd:import namespace="620409b2-0b6e-4bd2-8d09-75db3da6101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  <xsd:element ref="ns4:MediaServiceDateTaken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4a1b6-4b0b-4a5d-beac-7661fcd69b9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0409b2-0b6e-4bd2-8d09-75db3da610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5BD22E-DFD2-44A8-96E1-FCADB89C80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698753-C3B3-4B5E-8E98-228EF5CEA6E2}">
  <ds:schemaRefs>
    <ds:schemaRef ds:uri="3e34a1b6-4b0b-4a5d-beac-7661fcd69b9b"/>
    <ds:schemaRef ds:uri="620409b2-0b6e-4bd2-8d09-75db3da6101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5FF99DD-171E-43D7-8C1C-D31B9C50C813}">
  <ds:schemaRefs>
    <ds:schemaRef ds:uri="3e34a1b6-4b0b-4a5d-beac-7661fcd69b9b"/>
    <ds:schemaRef ds:uri="620409b2-0b6e-4bd2-8d09-75db3da6101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692</Words>
  <Application>Microsoft Office PowerPoint</Application>
  <PresentationFormat>Breitbild</PresentationFormat>
  <Paragraphs>84</Paragraphs>
  <Slides>13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MetaBold-Roman</vt:lpstr>
      <vt:lpstr>Meta-Light</vt:lpstr>
      <vt:lpstr>Times New Roman</vt:lpstr>
      <vt:lpstr>Office</vt:lpstr>
      <vt:lpstr>PowerPoint-Präsentation</vt:lpstr>
      <vt:lpstr>BJB-Geschäftsstellen &amp; Personal</vt:lpstr>
      <vt:lpstr>PowerPoint-Präsentation</vt:lpstr>
      <vt:lpstr>Was ist die BJB?</vt:lpstr>
      <vt:lpstr>PowerPoint-Präsentation</vt:lpstr>
      <vt:lpstr>Landesvorstand </vt:lpstr>
      <vt:lpstr>AK Jugend- und Gesellschaftspolitik  = AK I</vt:lpstr>
      <vt:lpstr>Arbeitskreis Agrarpolitik = AK II</vt:lpstr>
      <vt:lpstr>Große BJB-Veranstaltungen im Seminarhaus Grainau:  Gruppenleiterlehrgang AK I-Tage Grainauer Junglandwirtetagung</vt:lpstr>
      <vt:lpstr>Die BJB – was ist das?</vt:lpstr>
      <vt:lpstr>PowerPoint-Präsentation</vt:lpstr>
      <vt:lpstr>Erklärvideo BJB auf Insta Bayerische Jungbauernschaft (@landjugend.bayern) • Instagram-Fotos und -Videos</vt:lpstr>
      <vt:lpstr>Wir freuen uns auf dich bei unserer nächsten Veranstaltung!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Tätigkeiten der Bayerischen Jungbauernschaft e.V.</dc:title>
  <dc:creator>Patrick Welz</dc:creator>
  <cp:lastModifiedBy>Beate Braun</cp:lastModifiedBy>
  <cp:revision>4</cp:revision>
  <cp:lastPrinted>2024-07-23T05:45:50Z</cp:lastPrinted>
  <dcterms:created xsi:type="dcterms:W3CDTF">2024-07-15T07:27:33Z</dcterms:created>
  <dcterms:modified xsi:type="dcterms:W3CDTF">2026-03-19T12:36:10Z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0x010100847286290599C045B2DFE9A3F0EAF979</vt:lpwstr>
  </property>
</Properties>
</file>