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</p:sldMasterIdLst>
  <p:notesMasterIdLst>
    <p:notesMasterId r:id="rId18"/>
  </p:notesMasterIdLst>
  <p:sldIdLst>
    <p:sldId id="256" r:id="rId3"/>
    <p:sldId id="260" r:id="rId4"/>
    <p:sldId id="261" r:id="rId5"/>
    <p:sldId id="269" r:id="rId6"/>
    <p:sldId id="268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</p:sldIdLst>
  <p:sldSz cx="10085388" cy="7562850"/>
  <p:notesSz cx="6858000" cy="9144000"/>
  <p:defaultTextStyle>
    <a:defPPr>
      <a:defRPr lang="de-DE"/>
    </a:defPPr>
    <a:lvl1pPr marL="0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10084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8" autoAdjust="0"/>
    <p:restoredTop sz="94660"/>
  </p:normalViewPr>
  <p:slideViewPr>
    <p:cSldViewPr>
      <p:cViewPr varScale="1">
        <p:scale>
          <a:sx n="62" d="100"/>
          <a:sy n="62" d="100"/>
        </p:scale>
        <p:origin x="-1398" y="-84"/>
      </p:cViewPr>
      <p:guideLst>
        <p:guide orient="horz" pos="2382"/>
        <p:guide pos="31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FA867-D0AB-4C25-9B09-63AC0A91C75A}" type="datetimeFigureOut">
              <a:rPr lang="de-DE" smtClean="0"/>
              <a:t>30.03.2017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5878C-B6B1-410C-8979-3AE9760E6C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1999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100840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440000" y="2880000"/>
            <a:ext cx="7560000" cy="1440000"/>
          </a:xfrm>
        </p:spPr>
        <p:txBody>
          <a:bodyPr lIns="0" tIns="0" rIns="0" bIns="0" anchor="t" anchorCtr="0">
            <a:normAutofit/>
          </a:bodyPr>
          <a:lstStyle>
            <a:lvl1pPr algn="l">
              <a:defRPr sz="4000" cap="all" spc="250" baseline="0">
                <a:solidFill>
                  <a:srgbClr val="0096D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40000" y="4680000"/>
            <a:ext cx="7560000" cy="14400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ts val="3000"/>
              </a:lnSpc>
              <a:buNone/>
              <a:defRPr sz="2400">
                <a:solidFill>
                  <a:srgbClr val="0096D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350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>
            <a:lvl1pPr>
              <a:defRPr sz="40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ts val="3000"/>
              </a:lnSpc>
              <a:defRPr sz="2400"/>
            </a:lvl1pPr>
            <a:lvl2pPr>
              <a:lnSpc>
                <a:spcPts val="3000"/>
              </a:lnSpc>
              <a:defRPr sz="2400"/>
            </a:lvl2pPr>
            <a:lvl3pPr>
              <a:lnSpc>
                <a:spcPts val="3000"/>
              </a:lnSpc>
              <a:defRPr sz="2400"/>
            </a:lvl3pPr>
            <a:lvl4pPr>
              <a:lnSpc>
                <a:spcPts val="3000"/>
              </a:lnSpc>
              <a:defRPr sz="2400"/>
            </a:lvl4pPr>
            <a:lvl5pPr>
              <a:lnSpc>
                <a:spcPts val="3000"/>
              </a:lnSpc>
              <a:defRPr sz="24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5809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40000" y="2160000"/>
            <a:ext cx="3518106" cy="705515"/>
          </a:xfr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4200" indent="0">
              <a:buNone/>
              <a:defRPr sz="2200" b="1"/>
            </a:lvl2pPr>
            <a:lvl3pPr marL="1008400" indent="0">
              <a:buNone/>
              <a:defRPr sz="2000" b="1"/>
            </a:lvl3pPr>
            <a:lvl4pPr marL="1512600" indent="0">
              <a:buNone/>
              <a:defRPr sz="1800" b="1"/>
            </a:lvl4pPr>
            <a:lvl5pPr marL="2016801" indent="0">
              <a:buNone/>
              <a:defRPr sz="1800" b="1"/>
            </a:lvl5pPr>
            <a:lvl6pPr marL="2521001" indent="0">
              <a:buNone/>
              <a:defRPr sz="1800" b="1"/>
            </a:lvl6pPr>
            <a:lvl7pPr marL="3025201" indent="0">
              <a:buNone/>
              <a:defRPr sz="1800" b="1"/>
            </a:lvl7pPr>
            <a:lvl8pPr marL="3529401" indent="0">
              <a:buNone/>
              <a:defRPr sz="1800" b="1"/>
            </a:lvl8pPr>
            <a:lvl9pPr marL="4033601" indent="0">
              <a:buNone/>
              <a:defRPr sz="18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40000" y="2880000"/>
            <a:ext cx="3518106" cy="3493297"/>
          </a:xfrm>
        </p:spPr>
        <p:txBody>
          <a:bodyPr>
            <a:normAutofit/>
          </a:bodyPr>
          <a:lstStyle>
            <a:lvl1pPr>
              <a:lnSpc>
                <a:spcPts val="3000"/>
              </a:lnSpc>
              <a:defRPr sz="2400"/>
            </a:lvl1pPr>
            <a:lvl2pPr>
              <a:lnSpc>
                <a:spcPts val="3000"/>
              </a:lnSpc>
              <a:defRPr sz="2400"/>
            </a:lvl2pPr>
            <a:lvl3pPr>
              <a:lnSpc>
                <a:spcPts val="3000"/>
              </a:lnSpc>
              <a:defRPr sz="2400"/>
            </a:lvl3pPr>
            <a:lvl4pPr>
              <a:lnSpc>
                <a:spcPts val="3000"/>
              </a:lnSpc>
              <a:defRPr sz="2400"/>
            </a:lvl4pPr>
            <a:lvl5pPr>
              <a:lnSpc>
                <a:spcPts val="3000"/>
              </a:lnSpc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40000" y="2160000"/>
            <a:ext cx="3591865" cy="705515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04200" indent="0">
              <a:buNone/>
              <a:defRPr sz="2200" b="1"/>
            </a:lvl2pPr>
            <a:lvl3pPr marL="1008400" indent="0">
              <a:buNone/>
              <a:defRPr sz="2000" b="1"/>
            </a:lvl3pPr>
            <a:lvl4pPr marL="1512600" indent="0">
              <a:buNone/>
              <a:defRPr sz="1800" b="1"/>
            </a:lvl4pPr>
            <a:lvl5pPr marL="2016801" indent="0">
              <a:buNone/>
              <a:defRPr sz="1800" b="1"/>
            </a:lvl5pPr>
            <a:lvl6pPr marL="2521001" indent="0">
              <a:buNone/>
              <a:defRPr sz="1800" b="1"/>
            </a:lvl6pPr>
            <a:lvl7pPr marL="3025201" indent="0">
              <a:buNone/>
              <a:defRPr sz="1800" b="1"/>
            </a:lvl7pPr>
            <a:lvl8pPr marL="3529401" indent="0">
              <a:buNone/>
              <a:defRPr sz="1800" b="1"/>
            </a:lvl8pPr>
            <a:lvl9pPr marL="4033601" indent="0">
              <a:buNone/>
              <a:defRPr sz="18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40000" y="2880000"/>
            <a:ext cx="3591865" cy="349329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3067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6440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271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6807" y="5293995"/>
            <a:ext cx="6051233" cy="624986"/>
          </a:xfrm>
        </p:spPr>
        <p:txBody>
          <a:bodyPr anchor="b"/>
          <a:lstStyle>
            <a:lvl1pPr algn="l">
              <a:lnSpc>
                <a:spcPts val="3000"/>
              </a:lnSpc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6807" y="675755"/>
            <a:ext cx="605123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504200" indent="0">
              <a:buNone/>
              <a:defRPr sz="3100"/>
            </a:lvl2pPr>
            <a:lvl3pPr marL="1008400" indent="0">
              <a:buNone/>
              <a:defRPr sz="2600"/>
            </a:lvl3pPr>
            <a:lvl4pPr marL="1512600" indent="0">
              <a:buNone/>
              <a:defRPr sz="2200"/>
            </a:lvl4pPr>
            <a:lvl5pPr marL="2016801" indent="0">
              <a:buNone/>
              <a:defRPr sz="2200"/>
            </a:lvl5pPr>
            <a:lvl6pPr marL="2521001" indent="0">
              <a:buNone/>
              <a:defRPr sz="2200"/>
            </a:lvl6pPr>
            <a:lvl7pPr marL="3025201" indent="0">
              <a:buNone/>
              <a:defRPr sz="2200"/>
            </a:lvl7pPr>
            <a:lvl8pPr marL="3529401" indent="0">
              <a:buNone/>
              <a:defRPr sz="2200"/>
            </a:lvl8pPr>
            <a:lvl9pPr marL="4033601" indent="0">
              <a:buNone/>
              <a:defRPr sz="22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6807" y="5918981"/>
            <a:ext cx="6051233" cy="670756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400"/>
            </a:lvl1pPr>
            <a:lvl2pPr marL="504200" indent="0">
              <a:buNone/>
              <a:defRPr sz="1300"/>
            </a:lvl2pPr>
            <a:lvl3pPr marL="1008400" indent="0">
              <a:buNone/>
              <a:defRPr sz="1100"/>
            </a:lvl3pPr>
            <a:lvl4pPr marL="1512600" indent="0">
              <a:buNone/>
              <a:defRPr sz="1000"/>
            </a:lvl4pPr>
            <a:lvl5pPr marL="2016801" indent="0">
              <a:buNone/>
              <a:defRPr sz="1000"/>
            </a:lvl5pPr>
            <a:lvl6pPr marL="2521001" indent="0">
              <a:buNone/>
              <a:defRPr sz="1000"/>
            </a:lvl6pPr>
            <a:lvl7pPr marL="3025201" indent="0">
              <a:buNone/>
              <a:defRPr sz="1000"/>
            </a:lvl7pPr>
            <a:lvl8pPr marL="3529401" indent="0">
              <a:buNone/>
              <a:defRPr sz="1000"/>
            </a:lvl8pPr>
            <a:lvl9pPr marL="4033601" indent="0">
              <a:buNone/>
              <a:defRPr sz="10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56174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40001" y="2879999"/>
            <a:ext cx="7560000" cy="14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40001" y="4680000"/>
            <a:ext cx="7560000" cy="252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7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1008400" rtl="0" eaLnBrk="1" latinLnBrk="0" hangingPunct="1">
        <a:lnSpc>
          <a:spcPts val="4800"/>
        </a:lnSpc>
        <a:spcBef>
          <a:spcPct val="0"/>
        </a:spcBef>
        <a:buNone/>
        <a:defRPr sz="4000" kern="1200" cap="all" spc="250" baseline="0">
          <a:solidFill>
            <a:srgbClr val="0096D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78150" indent="-37815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rgbClr val="0096D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19325" indent="-315125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rgbClr val="0096D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0500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rgbClr val="0096D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64701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rgbClr val="0096D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68901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rgbClr val="0096D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731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40000" y="2160000"/>
            <a:ext cx="7187246" cy="420866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412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8" r:id="rId2"/>
    <p:sldLayoutId id="2147483659" r:id="rId3"/>
    <p:sldLayoutId id="2147483660" r:id="rId4"/>
    <p:sldLayoutId id="2147483662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1008400" rtl="0" eaLnBrk="1" latinLnBrk="0" hangingPunct="1">
        <a:lnSpc>
          <a:spcPts val="48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78150" indent="-37815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19325" indent="-315125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0500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64701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268901" indent="-252100" algn="l" defTabSz="1008400" rtl="0" eaLnBrk="1" latinLnBrk="0" hangingPunct="1">
        <a:lnSpc>
          <a:spcPts val="3000"/>
        </a:lnSpc>
        <a:spcBef>
          <a:spcPct val="20000"/>
        </a:spcBef>
        <a:buSzPct val="80000"/>
        <a:buFont typeface="MetaPlusNormalRoman" pitchFamily="2" charset="0"/>
        <a:buChar char="&gt;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7731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freistellung@bjr.d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Jugendarbeit-</a:t>
            </a:r>
            <a:r>
              <a:rPr lang="de-DE" dirty="0" err="1" smtClean="0"/>
              <a:t>freistellungsgesetz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Was ist neu am Jugendarbeitfreistellungsgesetz (</a:t>
            </a:r>
            <a:r>
              <a:rPr lang="de-DE" dirty="0" err="1" smtClean="0"/>
              <a:t>JArbFG</a:t>
            </a:r>
            <a:r>
              <a:rPr lang="de-DE" dirty="0" smtClean="0"/>
              <a:t>) und welche Veränderungen ergeben sich daraus?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682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Wofür kann Freistellung beantragt werden?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Bei Teilnahme an Tagungen und Veranstaltungen ist nur dann eine Freistellung möglich, wenn sie: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/>
              <a:t>	</a:t>
            </a:r>
            <a:endParaRPr lang="de-DE" dirty="0" smtClean="0"/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/>
              <a:t>i</a:t>
            </a:r>
            <a:r>
              <a:rPr lang="de-DE" dirty="0" smtClean="0"/>
              <a:t>n Teilen der Aus- und Fortbildung für die entsprechende Tätigkeit dienen</a:t>
            </a:r>
          </a:p>
          <a:p>
            <a:pPr>
              <a:buFontTx/>
              <a:buChar char="-"/>
            </a:pPr>
            <a:r>
              <a:rPr lang="de-DE" dirty="0" smtClean="0"/>
              <a:t>die </a:t>
            </a:r>
            <a:r>
              <a:rPr lang="de-DE" dirty="0"/>
              <a:t>Vorbereitung von Angeboten </a:t>
            </a:r>
            <a:r>
              <a:rPr lang="de-DE" dirty="0" smtClean="0"/>
              <a:t>der </a:t>
            </a:r>
            <a:r>
              <a:rPr lang="de-DE" dirty="0"/>
              <a:t>Jugendarbeit </a:t>
            </a:r>
            <a:r>
              <a:rPr lang="de-DE" dirty="0" smtClean="0"/>
              <a:t>umfassen</a:t>
            </a:r>
          </a:p>
        </p:txBody>
      </p:sp>
    </p:spTree>
    <p:extLst>
      <p:ext uri="{BB962C8B-B14F-4D97-AF65-F5344CB8AC3E}">
        <p14:creationId xmlns:p14="http://schemas.microsoft.com/office/powerpoint/2010/main" val="43102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Wer ist antragsberechtigt?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Anträge werden nicht von den Jugendleiter/-innen selbst gestellt, sondern von der Jugendorganisation, für die er/sie tätig wird.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Im alten Gesetz waren das ausschließlich die Landesebene der Jugendverbände und die Bezirksjugendringe im Bereich der Jugendarbeit.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Hier hat eine Öffnung stattgefunden, d.h. jetzt können alle Jugendgruppen eines Jugendverbandes selbst den Antrag stellen.</a:t>
            </a:r>
          </a:p>
        </p:txBody>
      </p:sp>
    </p:spTree>
    <p:extLst>
      <p:ext uri="{BB962C8B-B14F-4D97-AF65-F5344CB8AC3E}">
        <p14:creationId xmlns:p14="http://schemas.microsoft.com/office/powerpoint/2010/main" val="395564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Wie wird der Antrag gestellt?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Künftig kann der Antrag in Textform, also sowohl per Post wie auch per E-Mail gestellt, werden.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Bayerische Jugendring hat ein Antragsformular entworfen, das dafür verwendet wird.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Antrag wird an den Arbeitgeber, sowie in Kopie an den BJR (E-Mail: </a:t>
            </a:r>
            <a:r>
              <a:rPr lang="de-DE" dirty="0" smtClean="0">
                <a:hlinkClick r:id="rId2"/>
              </a:rPr>
              <a:t>freistellung@bjr.de</a:t>
            </a:r>
            <a:r>
              <a:rPr lang="de-DE" dirty="0" smtClean="0"/>
              <a:t>) gestellt.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Antrag muss mind. vier Wochen vor dem Freistellungszeitraum gestellt werden.</a:t>
            </a:r>
          </a:p>
        </p:txBody>
      </p:sp>
    </p:spTree>
    <p:extLst>
      <p:ext uri="{BB962C8B-B14F-4D97-AF65-F5344CB8AC3E}">
        <p14:creationId xmlns:p14="http://schemas.microsoft.com/office/powerpoint/2010/main" val="133388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Wie wird der Antrag gestellt?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Antrag gilt als genehmigt, wenn er nicht bis spätestens zwei Wochen vor dem Freistellungs-zeitraum in Textform mit Begründung gegenüber dem Arbeitnehmer, der antragstellenden Jugend-organisation und dem BJR abgelehnt worden ist.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Eine Ablehnung ist ausschließlich aus „dringenden betrieblichen Gründen“ möglich. D.h. der Arbeitnehmer muss unabkömmlich sein.</a:t>
            </a:r>
          </a:p>
        </p:txBody>
      </p:sp>
    </p:spTree>
    <p:extLst>
      <p:ext uri="{BB962C8B-B14F-4D97-AF65-F5344CB8AC3E}">
        <p14:creationId xmlns:p14="http://schemas.microsoft.com/office/powerpoint/2010/main" val="133388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Gibt es eine Lohnfortzahlung?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Das Jugendarbeitfreistellungsgesetz verpflichtet den Arbeitgeber nicht zur Lohnfortzahlung.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Freistaat Bayern gewährt seinen Beamten und Angestellten für fünf Tage Lohnfortzahlung.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Für Aus- und Fortbildung von Jugendleiter/-innen kann beim BJR Antrag auf Verdienstausfall gestellt werden.</a:t>
            </a:r>
          </a:p>
        </p:txBody>
      </p:sp>
    </p:spTree>
    <p:extLst>
      <p:ext uri="{BB962C8B-B14F-4D97-AF65-F5344CB8AC3E}">
        <p14:creationId xmlns:p14="http://schemas.microsoft.com/office/powerpoint/2010/main" val="91523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Ausblick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Die Erfahrungen mit dem  </a:t>
            </a:r>
            <a:r>
              <a:rPr lang="de-DE" dirty="0" err="1" smtClean="0"/>
              <a:t>Jugendarbeitfreistellungs</a:t>
            </a:r>
            <a:r>
              <a:rPr lang="de-DE" dirty="0" smtClean="0"/>
              <a:t>-gesetz werden in der Praxis überprüft werden, um gegebenenfalls Anpassungen vorzunehmen.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Es ist geplant eine Ausweitung der Voraussetzungen für die Gewährung von Verdienstausfall zu erreichen.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Im Hinblick auf Schüler/-innen und Student/-innen werden konkrete Ablehnungsfälle und Probleme gesammelt, um auch hier noch Verbesserungen zu erreichen.</a:t>
            </a:r>
          </a:p>
        </p:txBody>
      </p:sp>
    </p:spTree>
    <p:extLst>
      <p:ext uri="{BB962C8B-B14F-4D97-AF65-F5344CB8AC3E}">
        <p14:creationId xmlns:p14="http://schemas.microsoft.com/office/powerpoint/2010/main" val="142439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sz="4000" dirty="0" smtClean="0"/>
              <a:t>Entwicklung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40000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Beschlüsse des BJR und Gesetzgebungs-verfahren:</a:t>
            </a:r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 smtClean="0"/>
              <a:t>Der BJR hat in zahlreichen Beschlüssen des Hauptausschusses für eine stärkere Flexibilisierung und Entbürokratisierung des Freistellungsgesetztes votiert.</a:t>
            </a:r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 smtClean="0"/>
              <a:t>Die Enquete „Jung sein in Bayern“ des Bayerischen Landtags hat in ihrem Bericht 2013 zahlreiche Forderungen übernommen.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517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sz="4000" dirty="0" smtClean="0"/>
              <a:t>Entwicklung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40000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Beschlüsse des BJR und Gesetzgebungs-verfahren:</a:t>
            </a:r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 smtClean="0"/>
              <a:t>Die Freien Wähler haben bereits 2014 einen neuen Gesetzentwurf eingebracht. </a:t>
            </a:r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 smtClean="0"/>
              <a:t>Die anderen Parteien folgten im Juni 2016 mit jeweils eigenen Gesetzentwürfen, die aber deutlich machten, dass der BJR in die Beratung mit einbezogen war.</a:t>
            </a:r>
          </a:p>
          <a:p>
            <a:pPr>
              <a:lnSpc>
                <a:spcPts val="3000"/>
              </a:lnSpc>
              <a:buFontTx/>
              <a:buChar char="-"/>
            </a:pPr>
            <a:r>
              <a:rPr lang="de-DE" dirty="0" smtClean="0"/>
              <a:t>Nach der Behandlung im Sozialausschuss wurde am 14.03.2017 das neue Gesetz beschlossen.</a:t>
            </a:r>
          </a:p>
        </p:txBody>
      </p:sp>
    </p:spTree>
    <p:extLst>
      <p:ext uri="{BB962C8B-B14F-4D97-AF65-F5344CB8AC3E}">
        <p14:creationId xmlns:p14="http://schemas.microsoft.com/office/powerpoint/2010/main" val="406673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	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Wer kann eine Freistellung erhalten?</a:t>
            </a:r>
          </a:p>
          <a:p>
            <a:r>
              <a:rPr lang="de-DE" dirty="0" smtClean="0"/>
              <a:t>Alle ehrenamtlichen Jugendleiter/-innen, die in einem Arbeits- oder Ausbildungsverhältnis stehen.</a:t>
            </a:r>
          </a:p>
          <a:p>
            <a:r>
              <a:rPr lang="de-DE" dirty="0" smtClean="0"/>
              <a:t>Das Gesetz findet auch Anwendung auf Beamte und auf in einem öffentlich-rechtlichen Ausbildungsverhältnis stehende Personen</a:t>
            </a:r>
          </a:p>
          <a:p>
            <a:pPr marL="0" indent="0">
              <a:buNone/>
            </a:pPr>
            <a:r>
              <a:rPr lang="de-DE" dirty="0" smtClean="0"/>
              <a:t>Das Gesetz findet keine Anwendung für:</a:t>
            </a:r>
          </a:p>
          <a:p>
            <a:r>
              <a:rPr lang="de-DE" dirty="0" smtClean="0"/>
              <a:t>Student/-innen</a:t>
            </a:r>
          </a:p>
          <a:p>
            <a:r>
              <a:rPr lang="de-DE" dirty="0" smtClean="0"/>
              <a:t>Schüler/-innen können von ihren Schulleitungen beurlaubt werden</a:t>
            </a:r>
          </a:p>
        </p:txBody>
      </p:sp>
    </p:spTree>
    <p:extLst>
      <p:ext uri="{BB962C8B-B14F-4D97-AF65-F5344CB8AC3E}">
        <p14:creationId xmlns:p14="http://schemas.microsoft.com/office/powerpoint/2010/main" val="425602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Wer kann eine Freistellung erhalten?</a:t>
            </a:r>
          </a:p>
          <a:p>
            <a:r>
              <a:rPr lang="de-DE" dirty="0" smtClean="0"/>
              <a:t>Da es sich um ein Gesetz handelt, gilt das Jugendarbeitfreistellungsgesetz unabhängig von Tarifverträgen.</a:t>
            </a:r>
          </a:p>
          <a:p>
            <a:r>
              <a:rPr lang="de-DE" dirty="0" smtClean="0"/>
              <a:t>Betroffen sind alle Arbeitnehmer/-innen, die in Bayern arbeiten unabhängig vom Firmensitz.</a:t>
            </a:r>
          </a:p>
          <a:p>
            <a:r>
              <a:rPr lang="de-DE" dirty="0" smtClean="0"/>
              <a:t>Für Jugendleiter/-innen, die außerhalb Bayerns arbeiten, aber in Bayern ehrenamtlich sind, gilt  die Regelung aus dem jeweiligen Bundesland.</a:t>
            </a:r>
          </a:p>
        </p:txBody>
      </p:sp>
    </p:spTree>
    <p:extLst>
      <p:ext uri="{BB962C8B-B14F-4D97-AF65-F5344CB8AC3E}">
        <p14:creationId xmlns:p14="http://schemas.microsoft.com/office/powerpoint/2010/main" val="331939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40000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Wofür kann Freistellung beantragt werden?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Im alten Freistellungsgesetz waren zahlreiche Beispiele genannt, die nicht mehr zeitgemäß waren.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Dazu gehörten bspw. die Teilnahme an Berlin- und Grenzlandfahrten oder auch oder Jugendwanderungen.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Die Neuregelung ist deshalb mit Bezug zu dem einschlägigen Paragraphen aus dem SGB VIII allgemeiner gefasst.</a:t>
            </a:r>
          </a:p>
        </p:txBody>
      </p:sp>
    </p:spTree>
    <p:extLst>
      <p:ext uri="{BB962C8B-B14F-4D97-AF65-F5344CB8AC3E}">
        <p14:creationId xmlns:p14="http://schemas.microsoft.com/office/powerpoint/2010/main" val="406673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40000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Wofür kann Freistellung beantragt werden?</a:t>
            </a:r>
          </a:p>
          <a:p>
            <a:pPr marL="0" indent="0">
              <a:buNone/>
            </a:pPr>
            <a:r>
              <a:rPr lang="de-DE" dirty="0"/>
              <a:t>Die Freistellung kann beansprucht werden,</a:t>
            </a:r>
          </a:p>
          <a:p>
            <a:r>
              <a:rPr lang="de-DE" dirty="0"/>
              <a:t>1)  für die ehrenamtliche Tätigkeit bei Angeboten der Jugendarbeit im Sinne des § 11 des Achten Buches Sozialgesetzbuch,</a:t>
            </a:r>
          </a:p>
          <a:p>
            <a:r>
              <a:rPr lang="de-DE" dirty="0"/>
              <a:t>2)  zur Teilnahme an Tagungen und Veranstaltungen, die der Aus- und Fortbildung für entsprechende Tätigkeiten dienen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798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Wofür kann Freistellung beantragt werden?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§ 11 SGB VIII umfasst die Jugendarbeit in seiner ganzen Breite: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de-DE" dirty="0"/>
              <a:t>(3) Zu den Schwerpunkten der Jugendarbeit gehören: </a:t>
            </a:r>
            <a:endParaRPr lang="de-DE" dirty="0" smtClean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außerschulische </a:t>
            </a:r>
            <a:r>
              <a:rPr lang="de-DE" dirty="0"/>
              <a:t>Jugendbildung mit allgemeiner, politischer, sozialer, gesundheitlicher, kultureller, naturkundlicher und technischer Bildung</a:t>
            </a:r>
            <a:r>
              <a:rPr lang="de-DE" dirty="0"/>
              <a:t>,</a:t>
            </a:r>
            <a:endParaRPr lang="de-DE" dirty="0"/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Jugendarbeit </a:t>
            </a:r>
            <a:r>
              <a:rPr lang="de-DE" dirty="0"/>
              <a:t>in Sport, Spiel und Geselligkeit,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arbeitswelt-</a:t>
            </a:r>
            <a:r>
              <a:rPr lang="de-DE" dirty="0"/>
              <a:t>, schul- und familienbezogene Jugendarbeit,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internationale </a:t>
            </a:r>
            <a:r>
              <a:rPr lang="de-DE" dirty="0"/>
              <a:t>Jugendarbeit,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Kinder- </a:t>
            </a:r>
            <a:r>
              <a:rPr lang="de-DE" dirty="0"/>
              <a:t>und Jugenderholung,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SzPct val="100000"/>
              <a:buFont typeface="+mj-lt"/>
              <a:buAutoNum type="arabicPeriod"/>
            </a:pPr>
            <a:r>
              <a:rPr lang="de-DE" dirty="0"/>
              <a:t>Jugendberatung</a:t>
            </a:r>
            <a:r>
              <a:rPr lang="de-DE" dirty="0"/>
              <a:t>.</a:t>
            </a:r>
          </a:p>
          <a:p>
            <a:pPr marL="0" indent="0">
              <a:lnSpc>
                <a:spcPts val="3000"/>
              </a:lnSpc>
              <a:buNone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6566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40000" y="540000"/>
            <a:ext cx="7266668" cy="1260475"/>
          </a:xfrm>
        </p:spPr>
        <p:txBody>
          <a:bodyPr/>
          <a:lstStyle/>
          <a:p>
            <a:r>
              <a:rPr lang="de-DE" dirty="0" smtClean="0"/>
              <a:t>Neuerungen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55848" y="2160000"/>
            <a:ext cx="7187246" cy="4208669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</a:pPr>
            <a:r>
              <a:rPr lang="de-DE" b="1" dirty="0" smtClean="0"/>
              <a:t>In welchem Umfang kann Freistellung beantragt werden?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Pro Jahr kann maximal eine Freistellung für zwölf Veranstaltungen im Umfang der dreifachen regelmäßigen Wochenarbeitszeit gestellt werden.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Der Anspruch ist nicht auf das nächste Jahr übertragbar.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Beispiel:</a:t>
            </a:r>
          </a:p>
          <a:p>
            <a:pPr marL="0" indent="0">
              <a:lnSpc>
                <a:spcPts val="3000"/>
              </a:lnSpc>
              <a:buNone/>
            </a:pPr>
            <a:r>
              <a:rPr lang="de-DE" dirty="0" smtClean="0"/>
              <a:t>Bei einer Teilzeitbeschäftigung mit 20 Std./Woche ergeben sich 60 Std. insgesamt (bspw. 12 x 5 Std.)</a:t>
            </a:r>
          </a:p>
        </p:txBody>
      </p:sp>
    </p:spTree>
    <p:extLst>
      <p:ext uri="{BB962C8B-B14F-4D97-AF65-F5344CB8AC3E}">
        <p14:creationId xmlns:p14="http://schemas.microsoft.com/office/powerpoint/2010/main" val="9423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JR Präsentation Vorlage ArialTTF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JR Innenteil">
  <a:themeElements>
    <a:clrScheme name="BJR">
      <a:dk1>
        <a:srgbClr val="333333"/>
      </a:dk1>
      <a:lt1>
        <a:srgbClr val="FFFFFF"/>
      </a:lt1>
      <a:dk2>
        <a:srgbClr val="00B0F0"/>
      </a:dk2>
      <a:lt2>
        <a:srgbClr val="FFFFFF"/>
      </a:lt2>
      <a:accent1>
        <a:srgbClr val="7F7F7F"/>
      </a:accent1>
      <a:accent2>
        <a:srgbClr val="0070C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JR">
      <a:majorFont>
        <a:latin typeface="MetaPlusNormalRoman"/>
        <a:ea typeface=""/>
        <a:cs typeface=""/>
      </a:majorFont>
      <a:minorFont>
        <a:latin typeface="MetaPlusNormal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42AD8B369F35C4D8689067213CC99F2" ma:contentTypeVersion="15" ma:contentTypeDescription="Ein neues Dokument erstellen." ma:contentTypeScope="" ma:versionID="e33f5e934ec5dc9b5265eac01c9aecfc">
  <xsd:schema xmlns:xsd="http://www.w3.org/2001/XMLSchema" xmlns:xs="http://www.w3.org/2001/XMLSchema" xmlns:p="http://schemas.microsoft.com/office/2006/metadata/properties" xmlns:ns2="1766590a-f36f-4536-b72b-a91d723d5de6" xmlns:ns3="f4f575b4-f3aa-45b7-9e97-5fe7de163162" targetNamespace="http://schemas.microsoft.com/office/2006/metadata/properties" ma:root="true" ma:fieldsID="513cddda59a65e946e9190c00d6a674e" ns2:_="" ns3:_="">
    <xsd:import namespace="1766590a-f36f-4536-b72b-a91d723d5de6"/>
    <xsd:import namespace="f4f575b4-f3aa-45b7-9e97-5fe7de1631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6590a-f36f-4536-b72b-a91d723d5d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426481e3-7499-43d9-9b37-fcb7f55b35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575b4-f3aa-45b7-9e97-5fe7de16316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c6582da-9750-40dc-9800-4f5d0a6a4503}" ma:internalName="TaxCatchAll" ma:showField="CatchAllData" ma:web="f4f575b4-f3aa-45b7-9e97-5fe7de1631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54115D-82FC-4486-8733-3AC5D3A721FB}"/>
</file>

<file path=customXml/itemProps2.xml><?xml version="1.0" encoding="utf-8"?>
<ds:datastoreItem xmlns:ds="http://schemas.openxmlformats.org/officeDocument/2006/customXml" ds:itemID="{5C9DBDCC-A1F9-42F6-83BB-F8C5FF69EA97}"/>
</file>

<file path=docProps/app.xml><?xml version="1.0" encoding="utf-8"?>
<Properties xmlns="http://schemas.openxmlformats.org/officeDocument/2006/extended-properties" xmlns:vt="http://schemas.openxmlformats.org/officeDocument/2006/docPropsVTypes">
  <Template>BJR Präsentation Vorlage ArialTTF</Template>
  <TotalTime>0</TotalTime>
  <Words>796</Words>
  <Application>Microsoft Office PowerPoint</Application>
  <PresentationFormat>Benutzerdefiniert</PresentationFormat>
  <Paragraphs>79</Paragraphs>
  <Slides>15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15</vt:i4>
      </vt:variant>
    </vt:vector>
  </HeadingPairs>
  <TitlesOfParts>
    <vt:vector size="17" baseType="lpstr">
      <vt:lpstr>BJR Präsentation Vorlage ArialTTF</vt:lpstr>
      <vt:lpstr>BJR Innenteil</vt:lpstr>
      <vt:lpstr>Jugendarbeit-freistellungsgesetz</vt:lpstr>
      <vt:lpstr>Entwicklung</vt:lpstr>
      <vt:lpstr>Entwicklung</vt:lpstr>
      <vt:lpstr>Neuerungen </vt:lpstr>
      <vt:lpstr>Neuerungen</vt:lpstr>
      <vt:lpstr>Neuerungen</vt:lpstr>
      <vt:lpstr>Neuerungen</vt:lpstr>
      <vt:lpstr>Neuerungen</vt:lpstr>
      <vt:lpstr>Neuerungen</vt:lpstr>
      <vt:lpstr>Neuerungen</vt:lpstr>
      <vt:lpstr>Neuerungen</vt:lpstr>
      <vt:lpstr>Neuerungen</vt:lpstr>
      <vt:lpstr>Neuerungen</vt:lpstr>
      <vt:lpstr>Neuerungen</vt:lpstr>
      <vt:lpstr>Ausblick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Jugendarbeit-freistellungsgesetz</dc:title>
  <dc:creator>Holzner Martin</dc:creator>
  <cp:lastModifiedBy>Holzner Martin</cp:lastModifiedBy>
  <cp:revision>12</cp:revision>
  <cp:lastPrinted>2013-09-04T13:10:43Z</cp:lastPrinted>
  <dcterms:created xsi:type="dcterms:W3CDTF">2017-03-30T18:45:42Z</dcterms:created>
  <dcterms:modified xsi:type="dcterms:W3CDTF">2017-03-30T21:53:07Z</dcterms:modified>
</cp:coreProperties>
</file>